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300" r:id="rId2"/>
    <p:sldId id="563" r:id="rId3"/>
    <p:sldId id="564" r:id="rId4"/>
    <p:sldId id="565" r:id="rId5"/>
    <p:sldId id="566" r:id="rId6"/>
    <p:sldId id="567" r:id="rId7"/>
    <p:sldId id="568" r:id="rId8"/>
    <p:sldId id="573" r:id="rId9"/>
    <p:sldId id="671" r:id="rId10"/>
    <p:sldId id="570" r:id="rId11"/>
    <p:sldId id="571" r:id="rId12"/>
    <p:sldId id="572" r:id="rId13"/>
    <p:sldId id="574" r:id="rId14"/>
    <p:sldId id="576" r:id="rId15"/>
    <p:sldId id="577" r:id="rId16"/>
    <p:sldId id="684" r:id="rId17"/>
    <p:sldId id="575" r:id="rId18"/>
    <p:sldId id="559" r:id="rId19"/>
    <p:sldId id="718" r:id="rId20"/>
    <p:sldId id="714" r:id="rId21"/>
    <p:sldId id="662" r:id="rId22"/>
    <p:sldId id="663" r:id="rId23"/>
    <p:sldId id="666" r:id="rId24"/>
    <p:sldId id="717" r:id="rId25"/>
    <p:sldId id="358" r:id="rId26"/>
    <p:sldId id="351" r:id="rId27"/>
    <p:sldId id="583" r:id="rId28"/>
    <p:sldId id="451" r:id="rId29"/>
    <p:sldId id="480" r:id="rId30"/>
    <p:sldId id="359" r:id="rId31"/>
    <p:sldId id="665" r:id="rId32"/>
    <p:sldId id="391" r:id="rId33"/>
    <p:sldId id="388" r:id="rId34"/>
    <p:sldId id="389" r:id="rId35"/>
    <p:sldId id="390" r:id="rId36"/>
    <p:sldId id="549" r:id="rId37"/>
    <p:sldId id="514" r:id="rId38"/>
    <p:sldId id="515" r:id="rId39"/>
    <p:sldId id="473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580" r:id="rId54"/>
    <p:sldId id="581" r:id="rId55"/>
  </p:sldIdLst>
  <p:sldSz cx="12192000" cy="6858000"/>
  <p:notesSz cx="6858000" cy="9144000"/>
  <p:embeddedFontLst>
    <p:embeddedFont>
      <p:font typeface="Wingdings 3" panose="05040102010807070707" pitchFamily="18" charset="2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0000FF"/>
    <a:srgbClr val="37474F"/>
    <a:srgbClr val="0F6397"/>
    <a:srgbClr val="58628B"/>
    <a:srgbClr val="FF0202"/>
    <a:srgbClr val="D24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5084" autoAdjust="0"/>
  </p:normalViewPr>
  <p:slideViewPr>
    <p:cSldViewPr snapToGrid="0">
      <p:cViewPr varScale="1">
        <p:scale>
          <a:sx n="78" d="100"/>
          <a:sy n="78" d="100"/>
        </p:scale>
        <p:origin x="51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4433E8A9-5980-494D-B8B8-D6481306EBC6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985F1127-378F-4273-88C1-13BB42B86A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0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F1127-378F-4273-88C1-13BB42B86A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6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https://www.mckinsey.com/capabilities/growth-marketing-and-sales/our-insights/insights-to-impact-creating-and-sustaining-data-driven-commercial-growth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Such a dashboard serves as the “single source of truth” on commercial performance, consolidating indicators on current financial performance, the potential value of future opportunities, and sales effectiveness (Exhibit 2).</a:t>
            </a:r>
            <a:endParaRPr lang="en-IN" b="0" i="0" dirty="0">
              <a:solidFill>
                <a:srgbClr val="333333"/>
              </a:solidFill>
              <a:effectLst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The interactive tool combines granular financials with pricing opportunities and funnel progress. It allows teams to filter the data as needed, thereby providing transparency at the team, individual sales-rep, or even customer level.</a:t>
            </a:r>
          </a:p>
          <a:p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Also, refer –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https://www.mckinsey.com/capabilities/growth-marketing-and-sales/our-insights/commercial-performance-cockpit-a-new-era-for-data-driven-steering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https://www.mckinsey.com/~/media/mckinsey/business%20functions/marketing%20and%20sales/our%20insights/commercial%20performance%20cockpit%20a%20new%20era%20for%20data%20driven%20steering/svg-commercial-performance-exhibit-3-v1.svgz?cq=50&amp;cpy=Center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B04A8-70AA-453D-850D-A7E1D2473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51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Source: ey-how-a-billion-screens-can-turn-india-into-a-m-and-e-powerhouse.pdf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56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CA955-65E0-4A5A-B910-BFA64F141B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2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CA955-65E0-4A5A-B910-BFA64F141B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3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https://www.bain.com/contentassets/8474904b23a54369ada6d628ce8f44bd/report_unlocking_digital_for_bharat.pdf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B04A8-70AA-453D-850D-A7E1D2473E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6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https://www.bain.com/insights/pricing-global-private-equity-report-2020/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B04A8-70AA-453D-850D-A7E1D2473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10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https://www.bain.com/insights/pricing-global-private-equity-report-2020/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B04A8-70AA-453D-850D-A7E1D2473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1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Source: https://www.mckinsey.com/capabilities/operations/our-insights/buying-into-a-more-sustainable-value-chain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An abatement cost is </a:t>
            </a:r>
            <a:r>
              <a:rPr lang="en-US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</a:rPr>
              <a:t>a cost borne by firms when they are required to remove and/or reduce undesirable nuisances or negative byproducts created during production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B04A8-70AA-453D-850D-A7E1D2473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02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CA955-65E0-4A5A-B910-BFA64F141B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Source: https://www.mckinsey.com/capabilities/growth-marketing-and-sales/our-insights/insights-to-impact-creating-and-sustaining-data-driven-commercial-growth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Such a dashboard serves as the “single source of truth” on commercial performance, consolidating indicators on current financial performance, the potential value of future opportunities, and sales effectiveness (Exhibit 2).</a:t>
            </a:r>
            <a:endParaRPr lang="en-IN" b="0" i="0" dirty="0">
              <a:solidFill>
                <a:srgbClr val="333333"/>
              </a:solidFill>
              <a:effectLst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The interactive tool combines granular financials with pricing opportunities and funnel progress. It allows teams to filter the data as needed, thereby providing transparency at the team, individual sales-rep, or even customer level.</a:t>
            </a:r>
          </a:p>
          <a:p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Also, refer –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https://www.mckinsey.com/capabilities/growth-marketing-and-sales/our-insights/commercial-performance-cockpit-a-new-era-for-data-driven-steering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https://www.mckinsey.com/~/media/mckinsey/business%20functions/marketing%20and%20sales/our%20insights/commercial%20performance%20cockpit%20a%20new%20era%20for%20data%20driven%20steering/svg-commercial-performance-exhibit-3-v1.svgz?cq=50&amp;cpy=Center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B04A8-70AA-453D-850D-A7E1D2473E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0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8046F4-24F9-42E4-A4F5-047198CE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0629" y="6471827"/>
            <a:ext cx="2741772" cy="249650"/>
          </a:xfrm>
          <a:prstGeom prst="rect">
            <a:avLst/>
          </a:prstGeom>
        </p:spPr>
        <p:txBody>
          <a:bodyPr/>
          <a:lstStyle>
            <a:lvl1pPr algn="r">
              <a:defRPr lang="en-US" sz="999" kern="1200" smtClean="0">
                <a:solidFill>
                  <a:srgbClr val="737373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fld id="{0B21AF8E-D15D-465C-BA79-CC3F302F2B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5D14A-35D7-4D8F-8026-A8189348FD3E}"/>
              </a:ext>
            </a:extLst>
          </p:cNvPr>
          <p:cNvSpPr/>
          <p:nvPr userDrawn="1"/>
        </p:nvSpPr>
        <p:spPr>
          <a:xfrm>
            <a:off x="0" y="0"/>
            <a:ext cx="12192000" cy="3041607"/>
          </a:xfrm>
          <a:prstGeom prst="rect">
            <a:avLst/>
          </a:prstGeom>
          <a:solidFill>
            <a:srgbClr val="FFD966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vl="0"/>
            <a:endParaRPr lang="en-US" sz="1799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C9A93-B7A5-426C-8337-AB236E317A8E}"/>
              </a:ext>
            </a:extLst>
          </p:cNvPr>
          <p:cNvSpPr txBox="1"/>
          <p:nvPr userDrawn="1"/>
        </p:nvSpPr>
        <p:spPr>
          <a:xfrm>
            <a:off x="751962" y="1972905"/>
            <a:ext cx="1746868" cy="197151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marL="356438" indent="-356438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199" dirty="0" err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55C5B0-9395-4ACA-B365-43AA47872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5" y="1271016"/>
            <a:ext cx="11307091" cy="985946"/>
          </a:xfrm>
        </p:spPr>
        <p:txBody>
          <a:bodyPr anchor="ctr">
            <a:normAutofit/>
          </a:bodyPr>
          <a:lstStyle>
            <a:lvl1pPr>
              <a:defRPr sz="3600" b="1">
                <a:solidFill>
                  <a:srgbClr val="37474F"/>
                </a:solidFill>
                <a:latin typeface="Aptos" panose="020B00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475C4A8-E0BF-48B7-9A45-0ED9B343A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454" y="3724953"/>
            <a:ext cx="11307091" cy="2044911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rgbClr val="404040"/>
                </a:solidFill>
                <a:latin typeface="Aptos" panose="020B0004020202020204" pitchFamily="34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5412DED-1086-4223-A54E-1D34797BE41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2455" y="2349360"/>
            <a:ext cx="10515600" cy="511810"/>
          </a:xfrm>
        </p:spPr>
        <p:txBody>
          <a:bodyPr>
            <a:normAutofit/>
          </a:bodyPr>
          <a:lstStyle>
            <a:lvl1pPr marL="0" indent="0">
              <a:buNone/>
              <a:defRPr lang="en-US" sz="1800" b="1" dirty="0">
                <a:solidFill>
                  <a:srgbClr val="37474F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92C18A-7534-422C-8F7A-0AAA6501F2A8}"/>
              </a:ext>
            </a:extLst>
          </p:cNvPr>
          <p:cNvCxnSpPr/>
          <p:nvPr userDrawn="1"/>
        </p:nvCxnSpPr>
        <p:spPr>
          <a:xfrm>
            <a:off x="442455" y="2256962"/>
            <a:ext cx="1098754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6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615925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800" b="1" kern="1200" dirty="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879408"/>
            <a:ext cx="10972800" cy="0"/>
          </a:xfrm>
          <a:prstGeom prst="line">
            <a:avLst/>
          </a:prstGeom>
          <a:noFill/>
          <a:ln w="19050">
            <a:solidFill>
              <a:srgbClr val="37474F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16A27AF-ABA1-4BD6-8B1D-21F7A03A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0629" y="6471827"/>
            <a:ext cx="2741772" cy="249650"/>
          </a:xfrm>
          <a:prstGeom prst="rect">
            <a:avLst/>
          </a:prstGeom>
        </p:spPr>
        <p:txBody>
          <a:bodyPr/>
          <a:lstStyle>
            <a:lvl1pPr algn="r">
              <a:defRPr lang="en-US" sz="999" kern="1200" smtClean="0">
                <a:solidFill>
                  <a:srgbClr val="737373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fld id="{0B21AF8E-D15D-465C-BA79-CC3F302F2B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2EF1CE3-6BB4-F843-4949-E8152F8DC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1825"/>
            <a:ext cx="4114800" cy="249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7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9D3B-42A7-1F5B-C79A-707E5D69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1825"/>
            <a:ext cx="4114800" cy="249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(c) Yoda Learning Solutions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B67-38E1-E436-4B64-C9619533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0629" y="6471827"/>
            <a:ext cx="2741772" cy="249650"/>
          </a:xfrm>
          <a:prstGeom prst="rect">
            <a:avLst/>
          </a:prstGeom>
        </p:spPr>
        <p:txBody>
          <a:bodyPr/>
          <a:lstStyle>
            <a:lvl1pPr algn="r">
              <a:defRPr lang="en-US" sz="999" kern="1200" smtClean="0">
                <a:solidFill>
                  <a:srgbClr val="737373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fld id="{0B21AF8E-D15D-465C-BA79-CC3F302F2B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4C50-94DE-44AA-86C8-1DA49C8DE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0AA1F-33B0-48F6-B8CF-3B375A2E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4162-10C4-4E03-9F5D-DF4C5C9D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7896-5343-454D-941C-2EE77D2B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925A3-4C14-42B2-8BE2-18E24B9C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4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80BA0-4AFC-44AD-A3FA-FBCBBBD5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A8F0-3EA8-4716-93EC-FAC9675BF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054B-6A6E-4AB4-98BF-8FEB4D532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BA23-1155-4235-BC3D-EB1C08398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(c) Yoda Learning Solutions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A2843-A92C-46B2-B155-965EB521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8ABBF15F-39A8-4FD7-B3EA-CFD84FBCC2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hQ7Epo8D6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4446C-104F-44B3-9B2E-480B1988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AF8E-D15D-465C-BA79-CC3F302F2B0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86142-E029-47FC-8775-F542A18CC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7+1 Visual Storytelling Strategies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81B2EF-EE71-4EA1-9486-CDA70FCA90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Industry Best Practices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6F8EDF1-897D-453A-BFB9-0BC5F3987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0" dirty="0"/>
              <a:t>Yoda Learning Solutions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2499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2453-3F1D-4F98-A69E-7C1C7F3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Semi-Transparent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2B02-56D6-468B-83FF-A9D22C51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F8B0F-7B27-4704-B3E2-DE6E6DA5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7021"/>
            <a:ext cx="8379537" cy="47134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A1D1F6-F63C-477D-89D9-057CC1CBF8C5}"/>
              </a:ext>
            </a:extLst>
          </p:cNvPr>
          <p:cNvSpPr txBox="1"/>
          <p:nvPr/>
        </p:nvSpPr>
        <p:spPr>
          <a:xfrm>
            <a:off x="9343361" y="1092593"/>
            <a:ext cx="2010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  <a:cs typeface="Arial" panose="020B0604020202020204" pitchFamily="34" charset="0"/>
              </a:rPr>
              <a:t>Winning companies accelerated profitability during and after the recession, while losers stalled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686ED3-3CCE-43B2-8F24-E8D834662ABF}"/>
              </a:ext>
            </a:extLst>
          </p:cNvPr>
          <p:cNvCxnSpPr>
            <a:cxnSpLocks/>
          </p:cNvCxnSpPr>
          <p:nvPr/>
        </p:nvCxnSpPr>
        <p:spPr>
          <a:xfrm flipH="1">
            <a:off x="2974263" y="2015807"/>
            <a:ext cx="478301" cy="3094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D0881-4C81-B945-5DCE-F994A65CF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2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F906418-8C6A-43A7-AF55-6B312A1D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8" y="1054674"/>
            <a:ext cx="7527515" cy="5301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02453-3F1D-4F98-A69E-7C1C7F3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Semi-Transparent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2B02-56D6-468B-83FF-A9D22C51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686ED3-3CCE-43B2-8F24-E8D834662ABF}"/>
              </a:ext>
            </a:extLst>
          </p:cNvPr>
          <p:cNvCxnSpPr>
            <a:cxnSpLocks/>
          </p:cNvCxnSpPr>
          <p:nvPr/>
        </p:nvCxnSpPr>
        <p:spPr>
          <a:xfrm flipH="1">
            <a:off x="3285548" y="2181177"/>
            <a:ext cx="478301" cy="3094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A72B-025D-A099-CA34-2F9B10BBF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8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6FAAA5-412E-4DF5-9ED0-B6E41B520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017"/>
          <a:stretch/>
        </p:blipFill>
        <p:spPr>
          <a:xfrm>
            <a:off x="624965" y="1092593"/>
            <a:ext cx="7126261" cy="47087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02453-3F1D-4F98-A69E-7C1C7F3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Semi-Transparent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2B02-56D6-468B-83FF-A9D22C51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686ED3-3CCE-43B2-8F24-E8D834662ABF}"/>
              </a:ext>
            </a:extLst>
          </p:cNvPr>
          <p:cNvCxnSpPr>
            <a:cxnSpLocks/>
          </p:cNvCxnSpPr>
          <p:nvPr/>
        </p:nvCxnSpPr>
        <p:spPr>
          <a:xfrm flipH="1">
            <a:off x="3333079" y="1795888"/>
            <a:ext cx="478301" cy="3094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897D2-9AD2-1BEC-3ABF-CD4D48DF2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A2C6-1AFA-4E56-A9D7-3A92CBC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Semi-Transparent Highlighter</a:t>
            </a:r>
            <a:r>
              <a:rPr lang="en-IN" dirty="0"/>
              <a:t> on a Calendar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398C-194D-4E5F-AEF1-6E990EC1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F974FA-DAA3-475B-B33A-DB2698945CB5}"/>
              </a:ext>
            </a:extLst>
          </p:cNvPr>
          <p:cNvGrpSpPr/>
          <p:nvPr/>
        </p:nvGrpSpPr>
        <p:grpSpPr>
          <a:xfrm>
            <a:off x="838200" y="1498484"/>
            <a:ext cx="2121567" cy="2093092"/>
            <a:chOff x="763676" y="641867"/>
            <a:chExt cx="3036164" cy="29954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FAED6AF-7181-4480-B879-ABFECDDC55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" t="32753" r="68951" b="48218"/>
            <a:stretch/>
          </p:blipFill>
          <p:spPr bwMode="auto">
            <a:xfrm>
              <a:off x="763676" y="641867"/>
              <a:ext cx="3036164" cy="299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4762FF-B967-440A-A746-22DC2BF03E91}"/>
                </a:ext>
              </a:extLst>
            </p:cNvPr>
            <p:cNvSpPr/>
            <p:nvPr/>
          </p:nvSpPr>
          <p:spPr>
            <a:xfrm>
              <a:off x="1676400" y="2357120"/>
              <a:ext cx="2052320" cy="233680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6C9F85-F05B-4302-9723-710F737969D9}"/>
                </a:ext>
              </a:extLst>
            </p:cNvPr>
            <p:cNvSpPr/>
            <p:nvPr/>
          </p:nvSpPr>
          <p:spPr>
            <a:xfrm>
              <a:off x="822960" y="2669540"/>
              <a:ext cx="2905760" cy="233680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21E4AA-0CFD-4E47-AA39-E4C86F1CF552}"/>
                </a:ext>
              </a:extLst>
            </p:cNvPr>
            <p:cNvSpPr/>
            <p:nvPr/>
          </p:nvSpPr>
          <p:spPr>
            <a:xfrm>
              <a:off x="822960" y="2981960"/>
              <a:ext cx="1203960" cy="233680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ptos" panose="020B000402020202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0EABD88F-C884-4E96-B712-BEE2C7DB2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2" t="32548" r="36389" b="48423"/>
          <a:stretch/>
        </p:blipFill>
        <p:spPr bwMode="auto">
          <a:xfrm>
            <a:off x="3597547" y="1471850"/>
            <a:ext cx="2121567" cy="20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9C5217-D668-40CD-A87E-0F3E7681C0D1}"/>
              </a:ext>
            </a:extLst>
          </p:cNvPr>
          <p:cNvSpPr/>
          <p:nvPr/>
        </p:nvSpPr>
        <p:spPr>
          <a:xfrm>
            <a:off x="3941284" y="2497207"/>
            <a:ext cx="1732270" cy="163288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CEC54-9F65-4937-A148-680AAD9B3140}"/>
              </a:ext>
            </a:extLst>
          </p:cNvPr>
          <p:cNvSpPr/>
          <p:nvPr/>
        </p:nvSpPr>
        <p:spPr>
          <a:xfrm>
            <a:off x="3643108" y="2699676"/>
            <a:ext cx="1732270" cy="184085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B27AE-E0B8-499E-933B-00165F884D0B}"/>
              </a:ext>
            </a:extLst>
          </p:cNvPr>
          <p:cNvSpPr/>
          <p:nvPr/>
        </p:nvSpPr>
        <p:spPr>
          <a:xfrm>
            <a:off x="3643108" y="2909043"/>
            <a:ext cx="1418995" cy="184085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5F1190-D706-4F0E-B2AC-5865D7CCBE04}"/>
              </a:ext>
            </a:extLst>
          </p:cNvPr>
          <p:cNvSpPr/>
          <p:nvPr/>
        </p:nvSpPr>
        <p:spPr>
          <a:xfrm>
            <a:off x="5097663" y="2699676"/>
            <a:ext cx="575891" cy="184085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52CCE-BF99-4324-A60C-3C37E81715B3}"/>
              </a:ext>
            </a:extLst>
          </p:cNvPr>
          <p:cNvSpPr/>
          <p:nvPr/>
        </p:nvSpPr>
        <p:spPr>
          <a:xfrm>
            <a:off x="838200" y="3977248"/>
            <a:ext cx="154940" cy="163288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565BA1-AEFA-4545-983D-4A4DEBAF8C56}"/>
              </a:ext>
            </a:extLst>
          </p:cNvPr>
          <p:cNvSpPr/>
          <p:nvPr/>
        </p:nvSpPr>
        <p:spPr>
          <a:xfrm>
            <a:off x="838200" y="4236623"/>
            <a:ext cx="154940" cy="163288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C13BFA-F909-4ED4-A538-EC2CC4B23FEF}"/>
              </a:ext>
            </a:extLst>
          </p:cNvPr>
          <p:cNvCxnSpPr/>
          <p:nvPr/>
        </p:nvCxnSpPr>
        <p:spPr>
          <a:xfrm>
            <a:off x="1109472" y="4140536"/>
            <a:ext cx="18502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AD842E-8196-4F71-9D0A-E501B4F81B5F}"/>
              </a:ext>
            </a:extLst>
          </p:cNvPr>
          <p:cNvCxnSpPr/>
          <p:nvPr/>
        </p:nvCxnSpPr>
        <p:spPr>
          <a:xfrm>
            <a:off x="1109472" y="4399911"/>
            <a:ext cx="18502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96E2C14-F29A-E606-478F-EB14DDA6C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2CE57F5-9828-29AB-4DAE-1522293697B5}"/>
              </a:ext>
            </a:extLst>
          </p:cNvPr>
          <p:cNvSpPr/>
          <p:nvPr/>
        </p:nvSpPr>
        <p:spPr>
          <a:xfrm>
            <a:off x="6610652" y="2137370"/>
            <a:ext cx="438561" cy="1183669"/>
          </a:xfrm>
          <a:prstGeom prst="homePlat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E0C1D-7B64-5381-5CD4-DAF29877D9B9}"/>
              </a:ext>
            </a:extLst>
          </p:cNvPr>
          <p:cNvSpPr txBox="1"/>
          <p:nvPr/>
        </p:nvSpPr>
        <p:spPr>
          <a:xfrm>
            <a:off x="7173669" y="2497207"/>
            <a:ext cx="368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Plan of action – remember A of SCQA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5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Callouts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0553-C3CE-416A-96F0-0B8BB8A8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4210"/>
            <a:ext cx="4884590" cy="4187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4875-4AC9-48FB-9833-2966894596AD}"/>
              </a:ext>
            </a:extLst>
          </p:cNvPr>
          <p:cNvSpPr txBox="1"/>
          <p:nvPr/>
        </p:nvSpPr>
        <p:spPr>
          <a:xfrm>
            <a:off x="838200" y="5688430"/>
            <a:ext cx="45509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Aptos" panose="020B0004020202020204" pitchFamily="34" charset="0"/>
              </a:rPr>
              <a:t>Source: Bain &amp; Co. report - reports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F65498-21A0-4247-827F-78100EEB9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40"/>
          <a:stretch/>
        </p:blipFill>
        <p:spPr>
          <a:xfrm>
            <a:off x="6469212" y="1245155"/>
            <a:ext cx="4133380" cy="41071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8CA6E-D617-D3FB-C6D2-7989D1230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4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Callouts &amp; Highlighters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24875-4AC9-48FB-9833-2966894596AD}"/>
              </a:ext>
            </a:extLst>
          </p:cNvPr>
          <p:cNvSpPr txBox="1"/>
          <p:nvPr/>
        </p:nvSpPr>
        <p:spPr>
          <a:xfrm>
            <a:off x="609601" y="5697459"/>
            <a:ext cx="45509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Aptos" panose="020B0004020202020204" pitchFamily="34" charset="0"/>
              </a:rPr>
              <a:t>Source: Bain &amp; Co. report - reports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84077-28D3-5CA0-55D0-AFB4943C4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7"/>
          <a:stretch/>
        </p:blipFill>
        <p:spPr>
          <a:xfrm>
            <a:off x="609601" y="1201541"/>
            <a:ext cx="8341359" cy="45063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2168F-D4F1-FD6D-4F82-88D139231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1438-FE9E-477D-93DF-FEF213D4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Which Visual Storytelling Strategies have been used?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6F473-53D4-4923-AE3C-F140753C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F4675-4868-6B4C-C7D6-F66A0C86A489}"/>
              </a:ext>
            </a:extLst>
          </p:cNvPr>
          <p:cNvSpPr txBox="1"/>
          <p:nvPr/>
        </p:nvSpPr>
        <p:spPr>
          <a:xfrm>
            <a:off x="527050" y="6335042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Image Source: BCG</a:t>
            </a:r>
          </a:p>
        </p:txBody>
      </p:sp>
      <p:pic>
        <p:nvPicPr>
          <p:cNvPr id="9" name="Picture 8" descr="A graph of growth in a financial graph&#10;&#10;Description automatically generated with medium confidence">
            <a:extLst>
              <a:ext uri="{FF2B5EF4-FFF2-40B4-BE49-F238E27FC236}">
                <a16:creationId xmlns:a16="http://schemas.microsoft.com/office/drawing/2014/main" id="{C12F9CDE-5417-41E1-045E-3D4E159F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046198"/>
            <a:ext cx="5882638" cy="50904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33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Symbols: </a:t>
            </a:r>
            <a:r>
              <a:rPr lang="en-US" dirty="0"/>
              <a:t>Comparing differences (law, solutions)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470C-8251-44AF-9286-30BFAAE63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9"/>
          <a:stretch/>
        </p:blipFill>
        <p:spPr>
          <a:xfrm>
            <a:off x="3391723" y="1040212"/>
            <a:ext cx="8190678" cy="504474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A3D09-A114-39C7-0AED-564B8ADC2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68175D-75D0-05A9-FC20-8DC536A915C1}"/>
              </a:ext>
            </a:extLst>
          </p:cNvPr>
          <p:cNvSpPr/>
          <p:nvPr/>
        </p:nvSpPr>
        <p:spPr>
          <a:xfrm>
            <a:off x="3931920" y="2915920"/>
            <a:ext cx="2042160" cy="318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3A9B792-48ED-85D3-EF45-86A8A66F08C2}"/>
              </a:ext>
            </a:extLst>
          </p:cNvPr>
          <p:cNvSpPr/>
          <p:nvPr/>
        </p:nvSpPr>
        <p:spPr>
          <a:xfrm>
            <a:off x="1757680" y="4074160"/>
            <a:ext cx="1717040" cy="863600"/>
          </a:xfrm>
          <a:prstGeom prst="wedgeRectCallout">
            <a:avLst>
              <a:gd name="adj1" fmla="val 62007"/>
              <a:gd name="adj2" fmla="val -34052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ptos" panose="020B0004020202020204" pitchFamily="34" charset="0"/>
              </a:rPr>
              <a:t>Parameters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27164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Symbols NEED a table cell or a text box or a shape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E61F41-BD9D-4FC5-9F78-8CA8A2E9BCD3}"/>
              </a:ext>
            </a:extLst>
          </p:cNvPr>
          <p:cNvGraphicFramePr/>
          <p:nvPr/>
        </p:nvGraphicFramePr>
        <p:xfrm>
          <a:off x="838200" y="1298318"/>
          <a:ext cx="4555391" cy="2444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8848">
                  <a:extLst>
                    <a:ext uri="{9D8B030D-6E8A-4147-A177-3AD203B41FA5}">
                      <a16:colId xmlns:a16="http://schemas.microsoft.com/office/drawing/2014/main" val="3245056240"/>
                    </a:ext>
                  </a:extLst>
                </a:gridCol>
                <a:gridCol w="1408754">
                  <a:extLst>
                    <a:ext uri="{9D8B030D-6E8A-4147-A177-3AD203B41FA5}">
                      <a16:colId xmlns:a16="http://schemas.microsoft.com/office/drawing/2014/main" val="4118168546"/>
                    </a:ext>
                  </a:extLst>
                </a:gridCol>
                <a:gridCol w="1094700">
                  <a:extLst>
                    <a:ext uri="{9D8B030D-6E8A-4147-A177-3AD203B41FA5}">
                      <a16:colId xmlns:a16="http://schemas.microsoft.com/office/drawing/2014/main" val="1428100838"/>
                    </a:ext>
                  </a:extLst>
                </a:gridCol>
                <a:gridCol w="913089">
                  <a:extLst>
                    <a:ext uri="{9D8B030D-6E8A-4147-A177-3AD203B41FA5}">
                      <a16:colId xmlns:a16="http://schemas.microsoft.com/office/drawing/2014/main" val="2390373681"/>
                    </a:ext>
                  </a:extLst>
                </a:gridCol>
              </a:tblGrid>
              <a:tr h="407414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u="none" strike="noStrike" dirty="0"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</a:rPr>
                        <a:t>#1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</a:rPr>
                        <a:t>#2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</a:rPr>
                        <a:t>#3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4218978795"/>
                  </a:ext>
                </a:extLst>
              </a:tr>
              <a:tr h="4074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 panose="020B0004020202020204" pitchFamily="34" charset="0"/>
                        </a:rPr>
                        <a:t>Very High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sz="1800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2609506971"/>
                  </a:ext>
                </a:extLst>
              </a:tr>
              <a:tr h="407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ptos" panose="020B0004020202020204" pitchFamily="34" charset="0"/>
                        </a:rPr>
                        <a:t>Very High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sz="1800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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2772651337"/>
                  </a:ext>
                </a:extLst>
              </a:tr>
              <a:tr h="407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ptos" panose="020B0004020202020204" pitchFamily="34" charset="0"/>
                        </a:rPr>
                        <a:t>Low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1177444162"/>
                  </a:ext>
                </a:extLst>
              </a:tr>
              <a:tr h="4074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ptos" panose="020B0004020202020204" pitchFamily="34" charset="0"/>
                        </a:rPr>
                        <a:t>Very Low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1261036095"/>
                  </a:ext>
                </a:extLst>
              </a:tr>
              <a:tr h="407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ptos" panose="020B0004020202020204" pitchFamily="34" charset="0"/>
                        </a:rPr>
                        <a:t>Moderate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</a:t>
                      </a: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23718957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CAD1942-02D2-433D-B71F-3320C286D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60" y="4746867"/>
            <a:ext cx="741431" cy="929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F52950-BDA4-4D9B-ADDD-6D204FA20FC0}"/>
              </a:ext>
            </a:extLst>
          </p:cNvPr>
          <p:cNvSpPr txBox="1"/>
          <p:nvPr/>
        </p:nvSpPr>
        <p:spPr>
          <a:xfrm>
            <a:off x="741733" y="4187683"/>
            <a:ext cx="83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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6CCA8-E693-42F7-9D83-A7785206CB2A}"/>
              </a:ext>
            </a:extLst>
          </p:cNvPr>
          <p:cNvSpPr txBox="1"/>
          <p:nvPr/>
        </p:nvSpPr>
        <p:spPr>
          <a:xfrm>
            <a:off x="1313233" y="4218460"/>
            <a:ext cx="1184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Very Low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4FB10-60F4-44DD-9EC4-A5F5502E0C1C}"/>
              </a:ext>
            </a:extLst>
          </p:cNvPr>
          <p:cNvSpPr txBox="1"/>
          <p:nvPr/>
        </p:nvSpPr>
        <p:spPr>
          <a:xfrm>
            <a:off x="741733" y="4680244"/>
            <a:ext cx="834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8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</a:t>
            </a:r>
            <a:endParaRPr lang="en-US" sz="1800" dirty="0">
              <a:solidFill>
                <a:srgbClr val="C80000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7828D-3891-406A-AA42-07CB8100ACC7}"/>
              </a:ext>
            </a:extLst>
          </p:cNvPr>
          <p:cNvSpPr txBox="1"/>
          <p:nvPr/>
        </p:nvSpPr>
        <p:spPr>
          <a:xfrm>
            <a:off x="1313233" y="4711021"/>
            <a:ext cx="1184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C8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Very High</a:t>
            </a:r>
            <a:endParaRPr lang="en-US" sz="1400" dirty="0">
              <a:solidFill>
                <a:srgbClr val="C80000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40A1E-E598-4AD8-9F86-629DF02EF854}"/>
              </a:ext>
            </a:extLst>
          </p:cNvPr>
          <p:cNvSpPr txBox="1"/>
          <p:nvPr/>
        </p:nvSpPr>
        <p:spPr>
          <a:xfrm>
            <a:off x="1905405" y="5779195"/>
            <a:ext cx="3657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ptos" panose="020B0004020202020204" pitchFamily="34" charset="0"/>
                <a:sym typeface="Wingdings" panose="05000000000000000000" pitchFamily="2" charset="2"/>
              </a:rPr>
              <a:t>Fonts - Wingdings, Webdings, Arial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82F48-495D-6D77-49E7-71B3AE426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A126E-2BDA-9FA1-5CA9-A5B108D1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37" y="1231887"/>
            <a:ext cx="5602965" cy="4620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B4337-B602-662E-6363-73CBF5920B23}"/>
              </a:ext>
            </a:extLst>
          </p:cNvPr>
          <p:cNvSpPr txBox="1"/>
          <p:nvPr/>
        </p:nvSpPr>
        <p:spPr>
          <a:xfrm>
            <a:off x="10376622" y="5900461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Source: EY reports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6BE3-36E1-9010-099A-177ABDB3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Stitching them all together into - </a:t>
            </a:r>
            <a:r>
              <a:rPr lang="en-US" dirty="0"/>
              <a:t>Key Takeaways &amp; Narratives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BD509-9D9A-A37D-1C38-015344C5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AF8E-D15D-465C-BA79-CC3F302F2B0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AEFA2-6AFD-1722-948D-7E4213275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7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588A-8BBC-41EC-8C64-5824505F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Storytelling Strategies 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99BD-7DB8-4748-B580-EA39E235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CFF6E-D264-4D07-89F2-2F3C68E67781}"/>
              </a:ext>
            </a:extLst>
          </p:cNvPr>
          <p:cNvSpPr txBox="1"/>
          <p:nvPr/>
        </p:nvSpPr>
        <p:spPr>
          <a:xfrm>
            <a:off x="620682" y="1055472"/>
            <a:ext cx="9282074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Highlighter (dashed outline)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No. pointers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Key Takeaways &amp; Narratives – Inference, Context, Comparisons &amp; Precedents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Clustering using curly braces shape (75%:25%)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De-Highlighter (white tracing paper) – semi-transparent; Grey Text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Callouts (Annotations)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Symbols (Webdings, Wingdings): </a:t>
            </a:r>
          </a:p>
          <a:p>
            <a:pPr marL="799700" lvl="1" indent="-3427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</a:rPr>
              <a:t>Level of Risk, Criticality, % completion</a:t>
            </a:r>
          </a:p>
          <a:p>
            <a:pPr marL="799700" lvl="1" indent="-3427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Aptos" panose="020B0004020202020204" pitchFamily="34" charset="0"/>
              </a:rPr>
              <a:t>Legends</a:t>
            </a:r>
          </a:p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latin typeface="Aptos" panose="020B0004020202020204" pitchFamily="34" charset="0"/>
              </a:rPr>
              <a:t>Create custom visuals &amp; infographics (to be discussed separately _Part 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5466E-9EF0-4808-A9A3-270409F0684F}"/>
              </a:ext>
            </a:extLst>
          </p:cNvPr>
          <p:cNvSpPr/>
          <p:nvPr/>
        </p:nvSpPr>
        <p:spPr>
          <a:xfrm>
            <a:off x="840938" y="5619216"/>
            <a:ext cx="10510126" cy="52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99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*Note: </a:t>
            </a:r>
            <a:r>
              <a:rPr lang="en-US" sz="1399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These 8 strategies are not listed on the Internet (book, blog, video). Yoda Learning Solutions R&amp;D team went through 100s of industry reports to filter out these 8 strategies. </a:t>
            </a:r>
            <a:r>
              <a:rPr lang="en-US" sz="1399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YouTube Link (Hindi) - </a:t>
            </a:r>
            <a:r>
              <a:rPr lang="en-US" sz="1399" b="1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ptos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https://youtu.be/ehQ7Epo8D6w</a:t>
            </a:r>
            <a:r>
              <a:rPr lang="en-US" sz="1399" b="1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A43AD-BB09-F8B0-D48F-3D4273990B7E}"/>
              </a:ext>
            </a:extLst>
          </p:cNvPr>
          <p:cNvSpPr/>
          <p:nvPr/>
        </p:nvSpPr>
        <p:spPr>
          <a:xfrm>
            <a:off x="9902756" y="1247415"/>
            <a:ext cx="1448303" cy="7286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4DB4F-E5CB-945E-FB2D-5F380D66CC08}"/>
              </a:ext>
            </a:extLst>
          </p:cNvPr>
          <p:cNvSpPr/>
          <p:nvPr/>
        </p:nvSpPr>
        <p:spPr>
          <a:xfrm>
            <a:off x="11180826" y="1805838"/>
            <a:ext cx="340468" cy="340468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2B98A-DC04-7F8D-AC8B-086C6BF9ADA3}"/>
              </a:ext>
            </a:extLst>
          </p:cNvPr>
          <p:cNvSpPr/>
          <p:nvPr/>
        </p:nvSpPr>
        <p:spPr>
          <a:xfrm>
            <a:off x="9902756" y="2381288"/>
            <a:ext cx="1448304" cy="72865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28D4D56-1533-DA03-E5DB-AA3AC0EDB1BE}"/>
              </a:ext>
            </a:extLst>
          </p:cNvPr>
          <p:cNvSpPr/>
          <p:nvPr/>
        </p:nvSpPr>
        <p:spPr>
          <a:xfrm>
            <a:off x="9328826" y="1247415"/>
            <a:ext cx="316630" cy="186253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3B906-E8F7-1A23-21B2-DC771AE6BF0E}"/>
              </a:ext>
            </a:extLst>
          </p:cNvPr>
          <p:cNvSpPr/>
          <p:nvPr/>
        </p:nvSpPr>
        <p:spPr>
          <a:xfrm>
            <a:off x="9902756" y="3383727"/>
            <a:ext cx="1448303" cy="728657"/>
          </a:xfrm>
          <a:prstGeom prst="rect">
            <a:avLst/>
          </a:prstGeom>
          <a:solidFill>
            <a:srgbClr val="C00000">
              <a:alpha val="16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2FB14F7-073F-4DB9-E8DA-1E6976567B8B}"/>
              </a:ext>
            </a:extLst>
          </p:cNvPr>
          <p:cNvSpPr/>
          <p:nvPr/>
        </p:nvSpPr>
        <p:spPr>
          <a:xfrm>
            <a:off x="8361405" y="3404681"/>
            <a:ext cx="1284051" cy="728657"/>
          </a:xfrm>
          <a:prstGeom prst="wedgeRectCallout">
            <a:avLst>
              <a:gd name="adj1" fmla="val -3409"/>
              <a:gd name="adj2" fmla="val 67840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738D9-D060-F3EF-F6A3-B0B96D660149}"/>
              </a:ext>
            </a:extLst>
          </p:cNvPr>
          <p:cNvSpPr txBox="1"/>
          <p:nvPr/>
        </p:nvSpPr>
        <p:spPr>
          <a:xfrm>
            <a:off x="9328825" y="4375240"/>
            <a:ext cx="2022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rgbClr val="282828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H</a:t>
            </a:r>
            <a:r>
              <a:rPr lang="en-US" sz="1400" i="1" dirty="0">
                <a:solidFill>
                  <a:srgbClr val="282828"/>
                </a:solidFill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ighlight the insightful or “I see!” zones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689577-AACC-556B-2101-DF1AC10A8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2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5951-7365-DCD9-8362-E6623568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&amp; Narratives – Inference, Context, Comparisons &amp; Precedents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E409D4-10AE-36CC-6085-D7719490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9C0BB-F73F-494A-B895-5A9876747B31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DDDE1-F22F-DB86-3AC7-FA10F0DD8F9A}"/>
              </a:ext>
            </a:extLst>
          </p:cNvPr>
          <p:cNvSpPr txBox="1"/>
          <p:nvPr/>
        </p:nvSpPr>
        <p:spPr>
          <a:xfrm>
            <a:off x="407368" y="6343737"/>
            <a:ext cx="1967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Bain (2017-18 report)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1EED3-14CD-998D-5A27-70503246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628919"/>
            <a:ext cx="6045249" cy="456464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31667-84A7-6B65-91EC-DD3DE0A9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85" y="1052736"/>
            <a:ext cx="5340115" cy="247399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305CD-EDB3-07BB-359D-F09D571ECB53}"/>
              </a:ext>
            </a:extLst>
          </p:cNvPr>
          <p:cNvSpPr txBox="1"/>
          <p:nvPr/>
        </p:nvSpPr>
        <p:spPr>
          <a:xfrm>
            <a:off x="6681233" y="3761938"/>
            <a:ext cx="4901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Key Takeaways – Inference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Key Takeaways – Comparisons / Precedents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Key Takeaways – Context</a:t>
            </a:r>
            <a:endParaRPr lang="en-IN" dirty="0">
              <a:latin typeface="Aptos" panose="020B00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A8FD1F-70C1-9485-5E5D-0C19E6B0524C}"/>
              </a:ext>
            </a:extLst>
          </p:cNvPr>
          <p:cNvCxnSpPr/>
          <p:nvPr/>
        </p:nvCxnSpPr>
        <p:spPr>
          <a:xfrm>
            <a:off x="325120" y="1524000"/>
            <a:ext cx="284481" cy="2844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DD78F0-BF73-BA8B-FBBD-166279388449}"/>
              </a:ext>
            </a:extLst>
          </p:cNvPr>
          <p:cNvCxnSpPr/>
          <p:nvPr/>
        </p:nvCxnSpPr>
        <p:spPr>
          <a:xfrm>
            <a:off x="325120" y="2867826"/>
            <a:ext cx="284481" cy="2844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79AB8-D282-7488-D323-334AB013B8A4}"/>
              </a:ext>
            </a:extLst>
          </p:cNvPr>
          <p:cNvCxnSpPr/>
          <p:nvPr/>
        </p:nvCxnSpPr>
        <p:spPr>
          <a:xfrm>
            <a:off x="10810240" y="1220907"/>
            <a:ext cx="284481" cy="2844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92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B17E7-C43A-C4CD-D590-E019225A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[Narrative] Comparisons = powerful narratives. It sets the context.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B65BD-5B7E-4401-EABD-6919B15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7840A80-3DF0-6B06-0FE5-251400D4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62364"/>
            <a:ext cx="9036100" cy="5082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F82A5E-2FC1-0AD3-1E37-FF6F34B6A706}"/>
              </a:ext>
            </a:extLst>
          </p:cNvPr>
          <p:cNvSpPr txBox="1"/>
          <p:nvPr/>
        </p:nvSpPr>
        <p:spPr>
          <a:xfrm>
            <a:off x="8014744" y="6018648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Source: Bain &amp; Co. reports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45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B17E7-C43A-C4CD-D590-E019225A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[Narrative] Comparisons = powerful narratives. It sets the context.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B65BD-5B7E-4401-EABD-6919B15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D901F-280B-D2E6-B0C5-2EEC780247B3}"/>
              </a:ext>
            </a:extLst>
          </p:cNvPr>
          <p:cNvSpPr/>
          <p:nvPr/>
        </p:nvSpPr>
        <p:spPr>
          <a:xfrm>
            <a:off x="2207568" y="1052736"/>
            <a:ext cx="7307908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7840A80-3DF0-6B06-0FE5-251400D4C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2"/>
          <a:stretch/>
        </p:blipFill>
        <p:spPr>
          <a:xfrm>
            <a:off x="479376" y="1162364"/>
            <a:ext cx="9036100" cy="424301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24460-0564-188E-8E0E-5CD2BB8597F2}"/>
              </a:ext>
            </a:extLst>
          </p:cNvPr>
          <p:cNvGrpSpPr/>
          <p:nvPr/>
        </p:nvGrpSpPr>
        <p:grpSpPr>
          <a:xfrm>
            <a:off x="479376" y="1131507"/>
            <a:ext cx="9217024" cy="4241709"/>
            <a:chOff x="479376" y="1131507"/>
            <a:chExt cx="9217024" cy="42417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9586B9-EE71-4B58-8C7D-2F9CE94B974F}"/>
                </a:ext>
              </a:extLst>
            </p:cNvPr>
            <p:cNvSpPr/>
            <p:nvPr/>
          </p:nvSpPr>
          <p:spPr>
            <a:xfrm>
              <a:off x="479376" y="2468856"/>
              <a:ext cx="1800200" cy="290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E09E8A-9374-C55F-FFAE-25B6672B2AF2}"/>
                </a:ext>
              </a:extLst>
            </p:cNvPr>
            <p:cNvSpPr/>
            <p:nvPr/>
          </p:nvSpPr>
          <p:spPr>
            <a:xfrm>
              <a:off x="1776424" y="1131507"/>
              <a:ext cx="7919976" cy="1337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864F3F9-0A6A-B35B-0737-C0216800EC51}"/>
              </a:ext>
            </a:extLst>
          </p:cNvPr>
          <p:cNvSpPr/>
          <p:nvPr/>
        </p:nvSpPr>
        <p:spPr>
          <a:xfrm>
            <a:off x="3431704" y="1561530"/>
            <a:ext cx="72008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075F40-89FF-C5BC-A587-48FE4DF3196A}"/>
              </a:ext>
            </a:extLst>
          </p:cNvPr>
          <p:cNvSpPr/>
          <p:nvPr/>
        </p:nvSpPr>
        <p:spPr>
          <a:xfrm>
            <a:off x="5933530" y="1561530"/>
            <a:ext cx="72008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00DBB7-4E61-59A4-F0F0-A0008CDE54B6}"/>
              </a:ext>
            </a:extLst>
          </p:cNvPr>
          <p:cNvSpPr/>
          <p:nvPr/>
        </p:nvSpPr>
        <p:spPr>
          <a:xfrm>
            <a:off x="8438689" y="1561530"/>
            <a:ext cx="720080" cy="72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FC18BC-F04A-F8B8-C29C-9E199E29318B}"/>
              </a:ext>
            </a:extLst>
          </p:cNvPr>
          <p:cNvSpPr/>
          <p:nvPr/>
        </p:nvSpPr>
        <p:spPr>
          <a:xfrm>
            <a:off x="839642" y="2591183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C19B45-96EB-0818-756B-CD02907EF6F7}"/>
              </a:ext>
            </a:extLst>
          </p:cNvPr>
          <p:cNvSpPr/>
          <p:nvPr/>
        </p:nvSpPr>
        <p:spPr>
          <a:xfrm>
            <a:off x="839642" y="2893976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261DC3-33C0-74C6-A4E0-E5404E817F70}"/>
              </a:ext>
            </a:extLst>
          </p:cNvPr>
          <p:cNvSpPr/>
          <p:nvPr/>
        </p:nvSpPr>
        <p:spPr>
          <a:xfrm>
            <a:off x="839642" y="3196769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00AA83-98A0-D52C-0968-5ADDDC5C117D}"/>
              </a:ext>
            </a:extLst>
          </p:cNvPr>
          <p:cNvSpPr/>
          <p:nvPr/>
        </p:nvSpPr>
        <p:spPr>
          <a:xfrm>
            <a:off x="839642" y="3499562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2787E37-D6E8-8941-EE54-15BB95AE0857}"/>
              </a:ext>
            </a:extLst>
          </p:cNvPr>
          <p:cNvSpPr/>
          <p:nvPr/>
        </p:nvSpPr>
        <p:spPr>
          <a:xfrm>
            <a:off x="839642" y="3802355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E4CAFF-2E68-C10F-5022-97FC8DC2142E}"/>
              </a:ext>
            </a:extLst>
          </p:cNvPr>
          <p:cNvSpPr/>
          <p:nvPr/>
        </p:nvSpPr>
        <p:spPr>
          <a:xfrm>
            <a:off x="839642" y="4105148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BFD409-ABD1-7544-7DBA-E409392AE2BB}"/>
              </a:ext>
            </a:extLst>
          </p:cNvPr>
          <p:cNvSpPr/>
          <p:nvPr/>
        </p:nvSpPr>
        <p:spPr>
          <a:xfrm>
            <a:off x="839642" y="4407941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A77BF5-7EA2-B07B-F2F3-D607EBF32B3C}"/>
              </a:ext>
            </a:extLst>
          </p:cNvPr>
          <p:cNvSpPr/>
          <p:nvPr/>
        </p:nvSpPr>
        <p:spPr>
          <a:xfrm>
            <a:off x="839642" y="4710734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58091-4EC7-D44D-5331-2694C6C4B77F}"/>
              </a:ext>
            </a:extLst>
          </p:cNvPr>
          <p:cNvSpPr/>
          <p:nvPr/>
        </p:nvSpPr>
        <p:spPr>
          <a:xfrm>
            <a:off x="839642" y="5013527"/>
            <a:ext cx="1079668" cy="1835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0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8DD6-4341-D781-CBC0-FBA365C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narrative?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110A8-E49A-1FE5-32B1-8B548552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06C86-B67B-4AA5-5E34-4EFE24E16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8538"/>
          <a:stretch/>
        </p:blipFill>
        <p:spPr>
          <a:xfrm>
            <a:off x="646707" y="1248805"/>
            <a:ext cx="8143875" cy="3724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6D3EC-E07C-64B3-73AB-7451CEFD5C3E}"/>
              </a:ext>
            </a:extLst>
          </p:cNvPr>
          <p:cNvSpPr txBox="1"/>
          <p:nvPr/>
        </p:nvSpPr>
        <p:spPr>
          <a:xfrm>
            <a:off x="669155" y="5273820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Source: Bain &amp; Co. reports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92AF2-E3EF-7898-9C59-63FB9B7E0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72"/>
          <a:stretch/>
        </p:blipFill>
        <p:spPr>
          <a:xfrm>
            <a:off x="657226" y="1248805"/>
            <a:ext cx="8136904" cy="417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C8DD6-4341-D781-CBC0-FBA365C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narrative? (…cont’d)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110A8-E49A-1FE5-32B1-8B548552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6D3EC-E07C-64B3-73AB-7451CEFD5C3E}"/>
              </a:ext>
            </a:extLst>
          </p:cNvPr>
          <p:cNvSpPr txBox="1"/>
          <p:nvPr/>
        </p:nvSpPr>
        <p:spPr>
          <a:xfrm>
            <a:off x="669155" y="5273820"/>
            <a:ext cx="1500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Source: Bain &amp; Co. reports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BFF83-084D-20BF-CC82-3EE0A4C29C00}"/>
              </a:ext>
            </a:extLst>
          </p:cNvPr>
          <p:cNvSpPr txBox="1"/>
          <p:nvPr/>
        </p:nvSpPr>
        <p:spPr>
          <a:xfrm>
            <a:off x="8526734" y="2213516"/>
            <a:ext cx="31699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India, net imports of rough diamonds decreased 3% in 2018 and 32% in the first eight months of 2019</a:t>
            </a:r>
          </a:p>
        </p:txBody>
      </p:sp>
    </p:spTree>
    <p:extLst>
      <p:ext uri="{BB962C8B-B14F-4D97-AF65-F5344CB8AC3E}">
        <p14:creationId xmlns:p14="http://schemas.microsoft.com/office/powerpoint/2010/main" val="297765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D4092B-75E0-9C38-5D1D-9BE4542C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2305"/>
          <a:stretch/>
        </p:blipFill>
        <p:spPr>
          <a:xfrm>
            <a:off x="623392" y="970629"/>
            <a:ext cx="8384950" cy="34997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859B4-472B-18D5-C435-AD006F78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[Narrative] What-If analysis is another form of Comparison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D8A7C-AAB1-2DBA-D13F-5537A226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DFD85-3C10-5D3B-7607-AA7983A0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" t="46800" r="-121" b="5506"/>
          <a:stretch/>
        </p:blipFill>
        <p:spPr>
          <a:xfrm>
            <a:off x="6919302" y="4206240"/>
            <a:ext cx="4649305" cy="194056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7205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09D72-BA95-4021-AD9D-996827F1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BF15F-39A8-4FD7-B3EA-CFD84FBCC274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07048-2979-4D5F-BBB9-B9111DC2E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5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0001-9E09-41E4-A52E-99D3153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Annexure – for Self-reference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3E95-03A9-4C43-9664-0488C41B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06BDF-EB6A-4A1E-A80D-7B451243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</p:spTree>
    <p:extLst>
      <p:ext uri="{BB962C8B-B14F-4D97-AF65-F5344CB8AC3E}">
        <p14:creationId xmlns:p14="http://schemas.microsoft.com/office/powerpoint/2010/main" val="222779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D296C-B57E-42DB-BE25-BFD0CC9E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 EY app store (www.think-cell.com)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9B434-D73B-4C06-A852-E213149C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ABF4E-4E0B-4D47-9DF4-E835ED46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7301"/>
            <a:ext cx="10517140" cy="428038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1414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0001-9E09-41E4-A52E-99D3153A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of Think-Cell Add-in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53E95-03A9-4C43-9664-0488C41B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06BDF-EB6A-4A1E-A80D-7B451243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pic>
        <p:nvPicPr>
          <p:cNvPr id="3074" name="Picture 2" descr="How Banks Can Manage Operational Risk | Bain &amp; Company">
            <a:extLst>
              <a:ext uri="{FF2B5EF4-FFF2-40B4-BE49-F238E27FC236}">
                <a16:creationId xmlns:a16="http://schemas.microsoft.com/office/drawing/2014/main" id="{7BC9EBB7-25DF-44A1-92C7-94C6A6A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273262"/>
            <a:ext cx="6868846" cy="44322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7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02259-67C0-457A-A123-83571857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780"/>
            <a:ext cx="79438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A6988-2C8F-42E4-9928-0629E06EBBB8}"/>
              </a:ext>
            </a:extLst>
          </p:cNvPr>
          <p:cNvSpPr txBox="1"/>
          <p:nvPr/>
        </p:nvSpPr>
        <p:spPr>
          <a:xfrm>
            <a:off x="950739" y="5655673"/>
            <a:ext cx="1669431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Bain &amp; Co. report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BBAC6E-A570-FF7A-6349-5FA576CEA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216C1-4880-684B-5700-928568CC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949" b="89093"/>
          <a:stretch/>
        </p:blipFill>
        <p:spPr>
          <a:xfrm>
            <a:off x="609601" y="998914"/>
            <a:ext cx="5159424" cy="352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696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37529-298F-0ABB-3CB7-D79D1144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E29969-0F9A-5FA7-BC20-75E78EEB1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/>
          <a:stretch/>
        </p:blipFill>
        <p:spPr>
          <a:xfrm>
            <a:off x="1344044" y="332656"/>
            <a:ext cx="9503912" cy="5976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F4E921-5644-2F82-A407-F33816158F31}"/>
              </a:ext>
            </a:extLst>
          </p:cNvPr>
          <p:cNvSpPr/>
          <p:nvPr/>
        </p:nvSpPr>
        <p:spPr>
          <a:xfrm>
            <a:off x="4223792" y="764703"/>
            <a:ext cx="1759319" cy="3163829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2873D-AFAC-420C-77BF-BE83C5490C26}"/>
              </a:ext>
            </a:extLst>
          </p:cNvPr>
          <p:cNvSpPr txBox="1"/>
          <p:nvPr/>
        </p:nvSpPr>
        <p:spPr>
          <a:xfrm>
            <a:off x="1344044" y="6107250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Source: McKinsey reports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281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37529-298F-0ABB-3CB7-D79D1144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9C0BB-F73F-494A-B895-5A9876747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E29969-0F9A-5FA7-BC20-75E78EEB1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/>
          <a:stretch/>
        </p:blipFill>
        <p:spPr>
          <a:xfrm>
            <a:off x="1344044" y="332656"/>
            <a:ext cx="9503912" cy="5976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F4E921-5644-2F82-A407-F33816158F31}"/>
              </a:ext>
            </a:extLst>
          </p:cNvPr>
          <p:cNvSpPr/>
          <p:nvPr/>
        </p:nvSpPr>
        <p:spPr>
          <a:xfrm>
            <a:off x="4223792" y="764703"/>
            <a:ext cx="1759319" cy="3163829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2F51B-EC15-F8F3-052F-ACB9CF89438C}"/>
              </a:ext>
            </a:extLst>
          </p:cNvPr>
          <p:cNvSpPr/>
          <p:nvPr/>
        </p:nvSpPr>
        <p:spPr>
          <a:xfrm>
            <a:off x="1127448" y="285626"/>
            <a:ext cx="9865096" cy="607072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7462-40AE-A5B7-10C9-61059AD5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57" y="105580"/>
            <a:ext cx="5590891" cy="681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DA1A0D-FCBB-1ACD-A5F1-D762FAC9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175" y="781388"/>
            <a:ext cx="1759319" cy="3303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EA666-D409-A661-A3E0-445CDA28E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00" y="1156213"/>
            <a:ext cx="1583896" cy="2611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BFAD3-DDB6-3896-FD62-5BA3DDC0C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7666" y="5280807"/>
            <a:ext cx="4524375" cy="1057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534E7-2E9E-38A4-9056-A83BED522062}"/>
              </a:ext>
            </a:extLst>
          </p:cNvPr>
          <p:cNvSpPr txBox="1"/>
          <p:nvPr/>
        </p:nvSpPr>
        <p:spPr>
          <a:xfrm>
            <a:off x="1344044" y="6107250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Source: McKinsey reports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39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 (Before)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12D352-92F2-4ED0-BC39-BD5B34E73E3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05016"/>
          <a:ext cx="7618151" cy="4341480"/>
        </p:xfrm>
        <a:graphic>
          <a:graphicData uri="http://schemas.openxmlformats.org/drawingml/2006/table">
            <a:tbl>
              <a:tblPr firstRow="1" lastRow="1" bandRow="1"/>
              <a:tblGrid>
                <a:gridCol w="41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#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City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ISD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STD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Local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Pune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80,897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591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1,373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82,861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40%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Hyderabad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41,486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1,615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1,640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44,742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22%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Chennai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18,956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1,923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1,459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22,338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11%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Noida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15,086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771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607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16,464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Bangalore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15,736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15,736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Kolkata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9,573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19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9,611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5%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Mumbai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8,986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 1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25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9,012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Chandigarh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3,556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 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 2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3,563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Bhubneshwar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285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 285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Ahmedabad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30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45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          94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1,94,582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4,955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  5,169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     2,04,706 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0DB416-3580-42D3-8AEB-B19E2A3B44FB}"/>
              </a:ext>
            </a:extLst>
          </p:cNvPr>
          <p:cNvSpPr txBox="1"/>
          <p:nvPr/>
        </p:nvSpPr>
        <p:spPr>
          <a:xfrm>
            <a:off x="838200" y="6042624"/>
            <a:ext cx="2569697" cy="1969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Data Source: EY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D0863-EF03-48FC-AD08-0A623F979FA0}"/>
              </a:ext>
            </a:extLst>
          </p:cNvPr>
          <p:cNvSpPr/>
          <p:nvPr/>
        </p:nvSpPr>
        <p:spPr>
          <a:xfrm>
            <a:off x="10003220" y="5946496"/>
            <a:ext cx="1812013" cy="409854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A5007-503F-4D6C-9D90-D939D4B7253F}"/>
              </a:ext>
            </a:extLst>
          </p:cNvPr>
          <p:cNvSpPr txBox="1"/>
          <p:nvPr/>
        </p:nvSpPr>
        <p:spPr>
          <a:xfrm>
            <a:off x="838200" y="1054352"/>
            <a:ext cx="895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Aptos" panose="020B0004020202020204" pitchFamily="34" charset="0"/>
              </a:rPr>
              <a:t>ISD Spend from 5 cities is ~84% of total office voice expenses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60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 (After)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12D352-92F2-4ED0-BC39-BD5B34E73E3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05016"/>
          <a:ext cx="7618151" cy="4341480"/>
        </p:xfrm>
        <a:graphic>
          <a:graphicData uri="http://schemas.openxmlformats.org/drawingml/2006/table">
            <a:tbl>
              <a:tblPr firstRow="1" lastRow="1" bandRow="1"/>
              <a:tblGrid>
                <a:gridCol w="41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#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City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ISD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STD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Local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Pune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80,897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591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1,373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82,861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Hyderabad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41,486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1,615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1,640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44,742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Chennai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18,956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1,923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1,459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22,338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11%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Noida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15,086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771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607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16,464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Bangalore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Kolkata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9,573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19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9,611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5%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Mumbai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8,986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9,012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Chandigarh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3,556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2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3,563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 err="1">
                          <a:effectLst/>
                          <a:latin typeface="Aptos" panose="020B0004020202020204" pitchFamily="34" charset="0"/>
                        </a:rPr>
                        <a:t>Bhubneshwar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Ahmedabad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30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45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  94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1,94,582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4,955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5,169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2,04,706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C83F73DD-53A4-4EB7-A51E-074FB2A8D923}"/>
              </a:ext>
            </a:extLst>
          </p:cNvPr>
          <p:cNvSpPr/>
          <p:nvPr/>
        </p:nvSpPr>
        <p:spPr>
          <a:xfrm>
            <a:off x="8543806" y="1866386"/>
            <a:ext cx="296214" cy="991673"/>
          </a:xfrm>
          <a:prstGeom prst="rightBrace">
            <a:avLst/>
          </a:prstGeom>
          <a:ln w="28575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9FBBE-C7B3-4C82-A542-104C21C36B1B}"/>
              </a:ext>
            </a:extLst>
          </p:cNvPr>
          <p:cNvSpPr/>
          <p:nvPr/>
        </p:nvSpPr>
        <p:spPr>
          <a:xfrm>
            <a:off x="8880361" y="1946723"/>
            <a:ext cx="2934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defRPr/>
            </a:pPr>
            <a:r>
              <a:rPr lang="en-US" sz="16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Pune, Hyderabad &amp; Chennai </a:t>
            </a:r>
            <a:r>
              <a:rPr lang="en-US" sz="1600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account for </a:t>
            </a:r>
            <a:r>
              <a:rPr lang="en-US" sz="16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73%</a:t>
            </a:r>
            <a:r>
              <a:rPr lang="en-US" sz="1600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of total office voice expenses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254AB2-BA89-4E4A-B492-A7070DC08284}"/>
              </a:ext>
            </a:extLst>
          </p:cNvPr>
          <p:cNvSpPr/>
          <p:nvPr/>
        </p:nvSpPr>
        <p:spPr>
          <a:xfrm>
            <a:off x="2796987" y="1605016"/>
            <a:ext cx="1008530" cy="197743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9" name="Elbow Connector 11">
            <a:extLst>
              <a:ext uri="{FF2B5EF4-FFF2-40B4-BE49-F238E27FC236}">
                <a16:creationId xmlns:a16="http://schemas.microsoft.com/office/drawing/2014/main" id="{8906B440-2AFE-4EEC-A58E-A1EAC0256F3F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rot="10800000">
            <a:off x="3805517" y="2593732"/>
            <a:ext cx="5074844" cy="1312277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AD2AC79-0620-4B60-BBE7-B463A4AA7C0A}"/>
              </a:ext>
            </a:extLst>
          </p:cNvPr>
          <p:cNvSpPr/>
          <p:nvPr/>
        </p:nvSpPr>
        <p:spPr>
          <a:xfrm>
            <a:off x="8880361" y="3490509"/>
            <a:ext cx="2934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defRPr/>
            </a:pPr>
            <a:r>
              <a:rPr lang="en-US" sz="16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ISD Spend from 5 cities </a:t>
            </a:r>
            <a:r>
              <a:rPr lang="en-US" sz="1600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en-US" sz="16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~84% </a:t>
            </a:r>
            <a:r>
              <a:rPr lang="en-US" sz="1600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en-US" sz="16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total office voice expenses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AEBBA2-4B6A-43EE-B3BE-F912B1EE85DA}"/>
              </a:ext>
            </a:extLst>
          </p:cNvPr>
          <p:cNvSpPr/>
          <p:nvPr/>
        </p:nvSpPr>
        <p:spPr>
          <a:xfrm>
            <a:off x="8681453" y="3254430"/>
            <a:ext cx="292986" cy="292986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42EF92-8279-4B9D-A991-A8C585FB7711}"/>
              </a:ext>
            </a:extLst>
          </p:cNvPr>
          <p:cNvSpPr/>
          <p:nvPr/>
        </p:nvSpPr>
        <p:spPr>
          <a:xfrm>
            <a:off x="2650494" y="1410414"/>
            <a:ext cx="292986" cy="292986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D347A-3233-4942-B7F5-829B1DB124F2}"/>
              </a:ext>
            </a:extLst>
          </p:cNvPr>
          <p:cNvSpPr/>
          <p:nvPr/>
        </p:nvSpPr>
        <p:spPr>
          <a:xfrm>
            <a:off x="8681453" y="1582162"/>
            <a:ext cx="292986" cy="292986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0DB416-3580-42D3-8AEB-B19E2A3B44FB}"/>
              </a:ext>
            </a:extLst>
          </p:cNvPr>
          <p:cNvSpPr txBox="1"/>
          <p:nvPr/>
        </p:nvSpPr>
        <p:spPr>
          <a:xfrm>
            <a:off x="838200" y="6042624"/>
            <a:ext cx="2569697" cy="1969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Data Source: EY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D0863-EF03-48FC-AD08-0A623F979FA0}"/>
              </a:ext>
            </a:extLst>
          </p:cNvPr>
          <p:cNvSpPr/>
          <p:nvPr/>
        </p:nvSpPr>
        <p:spPr>
          <a:xfrm>
            <a:off x="10003220" y="5946496"/>
            <a:ext cx="1812013" cy="409854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After #1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4B4A6-BD61-42C0-A540-337EF1C35D4D}"/>
              </a:ext>
            </a:extLst>
          </p:cNvPr>
          <p:cNvSpPr txBox="1"/>
          <p:nvPr/>
        </p:nvSpPr>
        <p:spPr>
          <a:xfrm>
            <a:off x="838200" y="1054352"/>
            <a:ext cx="895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Aptos" panose="020B0004020202020204" pitchFamily="34" charset="0"/>
              </a:rPr>
              <a:t>ISD Spend from 5 cities is ~84% of total office voice expenses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8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 (After)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12D352-92F2-4ED0-BC39-BD5B34E73E3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05016"/>
          <a:ext cx="7618151" cy="4341480"/>
        </p:xfrm>
        <a:graphic>
          <a:graphicData uri="http://schemas.openxmlformats.org/drawingml/2006/table">
            <a:tbl>
              <a:tblPr firstRow="1" lastRow="1" bandRow="1"/>
              <a:tblGrid>
                <a:gridCol w="41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#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City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ISD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STD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Local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Pune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80,897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591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1,373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82,861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Hyderabad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41,486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1,615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1,640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44,742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Chennai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18,956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1,923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1,459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22,338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11%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Noida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15,086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771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607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16,464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Bangalore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Kolkata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9,573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19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9,611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5%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Mumbai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8,986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9,012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Chandigarh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3,556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2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3,563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 err="1">
                          <a:effectLst/>
                          <a:latin typeface="Aptos" panose="020B0004020202020204" pitchFamily="34" charset="0"/>
                        </a:rPr>
                        <a:t>Bhubneshwar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Ahmedabad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30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45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  94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1,94,582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4,955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5,169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2,04,706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0DB416-3580-42D3-8AEB-B19E2A3B44FB}"/>
              </a:ext>
            </a:extLst>
          </p:cNvPr>
          <p:cNvSpPr txBox="1"/>
          <p:nvPr/>
        </p:nvSpPr>
        <p:spPr>
          <a:xfrm>
            <a:off x="838200" y="6042624"/>
            <a:ext cx="2569697" cy="1969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Data Source: EY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D0863-EF03-48FC-AD08-0A623F979FA0}"/>
              </a:ext>
            </a:extLst>
          </p:cNvPr>
          <p:cNvSpPr/>
          <p:nvPr/>
        </p:nvSpPr>
        <p:spPr>
          <a:xfrm>
            <a:off x="10003220" y="5946496"/>
            <a:ext cx="1812013" cy="409854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After #2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16B2BB9-5AE5-4789-BE24-929B564E6034}"/>
              </a:ext>
            </a:extLst>
          </p:cNvPr>
          <p:cNvSpPr/>
          <p:nvPr/>
        </p:nvSpPr>
        <p:spPr>
          <a:xfrm>
            <a:off x="8610600" y="1879584"/>
            <a:ext cx="296214" cy="991673"/>
          </a:xfrm>
          <a:prstGeom prst="rightBrace">
            <a:avLst/>
          </a:prstGeom>
          <a:ln w="28575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05E3F40-567E-43EE-9468-BF940AE69865}"/>
              </a:ext>
            </a:extLst>
          </p:cNvPr>
          <p:cNvSpPr/>
          <p:nvPr/>
        </p:nvSpPr>
        <p:spPr>
          <a:xfrm>
            <a:off x="8610600" y="2987674"/>
            <a:ext cx="296214" cy="2593697"/>
          </a:xfrm>
          <a:prstGeom prst="rightBrace">
            <a:avLst/>
          </a:prstGeom>
          <a:ln w="28575"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FF32B2-D730-46EB-B58D-8872E42D9F9F}"/>
              </a:ext>
            </a:extLst>
          </p:cNvPr>
          <p:cNvSpPr/>
          <p:nvPr/>
        </p:nvSpPr>
        <p:spPr>
          <a:xfrm>
            <a:off x="8947155" y="1959921"/>
            <a:ext cx="1438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defRPr/>
            </a:pPr>
            <a:r>
              <a:rPr lang="en-US" sz="40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73%</a:t>
            </a:r>
            <a:endParaRPr lang="en-US" sz="4000" kern="0" dirty="0">
              <a:solidFill>
                <a:srgbClr val="3F3F3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68D99-A656-4484-9506-A2ADF8038D15}"/>
              </a:ext>
            </a:extLst>
          </p:cNvPr>
          <p:cNvSpPr/>
          <p:nvPr/>
        </p:nvSpPr>
        <p:spPr>
          <a:xfrm>
            <a:off x="8947155" y="3930579"/>
            <a:ext cx="1438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D200"/>
              </a:buClr>
              <a:buSzPct val="75000"/>
              <a:defRPr/>
            </a:pPr>
            <a:r>
              <a:rPr lang="en-US" sz="4000" b="1" kern="0" dirty="0">
                <a:solidFill>
                  <a:srgbClr val="3F3F3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27%</a:t>
            </a:r>
            <a:endParaRPr lang="en-US" sz="4000" kern="0" dirty="0">
              <a:solidFill>
                <a:srgbClr val="3F3F3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20D17-92E0-4B9A-B1A8-F3044E84953C}"/>
              </a:ext>
            </a:extLst>
          </p:cNvPr>
          <p:cNvSpPr txBox="1"/>
          <p:nvPr/>
        </p:nvSpPr>
        <p:spPr>
          <a:xfrm>
            <a:off x="838200" y="1054352"/>
            <a:ext cx="895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Aptos" panose="020B0004020202020204" pitchFamily="34" charset="0"/>
              </a:rPr>
              <a:t>ISD Spend from 5 cities is ~84% of total office voice expenses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93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 (After) – with de-highlighter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12D352-92F2-4ED0-BC39-BD5B34E73E3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05016"/>
          <a:ext cx="7618151" cy="4341480"/>
        </p:xfrm>
        <a:graphic>
          <a:graphicData uri="http://schemas.openxmlformats.org/drawingml/2006/table">
            <a:tbl>
              <a:tblPr firstRow="1" lastRow="1" bandRow="1"/>
              <a:tblGrid>
                <a:gridCol w="41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#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City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ISD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STD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Local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Pune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80,897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591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1,373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82,861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Hyderabad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41,486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1,615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1,640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44,742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Chennai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18,956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1,923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1,459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22,338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11%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Noida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15,086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771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607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16,464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Bangalore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Kolkata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9,573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19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9,611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5%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Mumbai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8,986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9,012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Chandigarh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3,556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2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3,563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 err="1">
                          <a:effectLst/>
                          <a:latin typeface="Aptos" panose="020B0004020202020204" pitchFamily="34" charset="0"/>
                        </a:rPr>
                        <a:t>Bhubneshwar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Ahmedabad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30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45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  94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1,94,582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4,955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5,169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2,04,706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0DB416-3580-42D3-8AEB-B19E2A3B44FB}"/>
              </a:ext>
            </a:extLst>
          </p:cNvPr>
          <p:cNvSpPr txBox="1"/>
          <p:nvPr/>
        </p:nvSpPr>
        <p:spPr>
          <a:xfrm>
            <a:off x="838200" y="6042624"/>
            <a:ext cx="2569697" cy="1969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Data Source: EY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D0863-EF03-48FC-AD08-0A623F979FA0}"/>
              </a:ext>
            </a:extLst>
          </p:cNvPr>
          <p:cNvSpPr/>
          <p:nvPr/>
        </p:nvSpPr>
        <p:spPr>
          <a:xfrm>
            <a:off x="10003220" y="5946496"/>
            <a:ext cx="1812013" cy="409854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After #3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5A396E-3231-4EBD-A54F-E6F11191FC3A}"/>
              </a:ext>
            </a:extLst>
          </p:cNvPr>
          <p:cNvSpPr/>
          <p:nvPr/>
        </p:nvSpPr>
        <p:spPr>
          <a:xfrm>
            <a:off x="838201" y="3578585"/>
            <a:ext cx="7618150" cy="1702676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520C-93FC-4E9E-826F-D0F2BF85F2A3}"/>
              </a:ext>
            </a:extLst>
          </p:cNvPr>
          <p:cNvSpPr/>
          <p:nvPr/>
        </p:nvSpPr>
        <p:spPr>
          <a:xfrm>
            <a:off x="2903632" y="1609748"/>
            <a:ext cx="1008530" cy="19774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0" name="Rounded Rectangular Callout 4">
            <a:extLst>
              <a:ext uri="{FF2B5EF4-FFF2-40B4-BE49-F238E27FC236}">
                <a16:creationId xmlns:a16="http://schemas.microsoft.com/office/drawing/2014/main" id="{8C5AA600-CE46-4941-A746-DDFF55A2E39E}"/>
              </a:ext>
            </a:extLst>
          </p:cNvPr>
          <p:cNvSpPr/>
          <p:nvPr/>
        </p:nvSpPr>
        <p:spPr>
          <a:xfrm>
            <a:off x="4418676" y="2964129"/>
            <a:ext cx="3133007" cy="1043324"/>
          </a:xfrm>
          <a:prstGeom prst="wedgeRoundRectCallout">
            <a:avLst>
              <a:gd name="adj1" fmla="val -70074"/>
              <a:gd name="adj2" fmla="val -65714"/>
              <a:gd name="adj3" fmla="val 16667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ISD Spend from 5 cities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~84%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total office voice expenses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50FBD-4AD3-4876-B5CF-8243164C102F}"/>
              </a:ext>
            </a:extLst>
          </p:cNvPr>
          <p:cNvSpPr txBox="1"/>
          <p:nvPr/>
        </p:nvSpPr>
        <p:spPr>
          <a:xfrm>
            <a:off x="838200" y="1054352"/>
            <a:ext cx="895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Aptos" panose="020B0004020202020204" pitchFamily="34" charset="0"/>
              </a:rPr>
              <a:t>ISD Spend from 5 cities is ~84% of total office voice expenses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0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 (After) – without de-highlighter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12D352-92F2-4ED0-BC39-BD5B34E73E3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05016"/>
          <a:ext cx="7618151" cy="4341480"/>
        </p:xfrm>
        <a:graphic>
          <a:graphicData uri="http://schemas.openxmlformats.org/drawingml/2006/table">
            <a:tbl>
              <a:tblPr firstRow="1" lastRow="1" bandRow="1"/>
              <a:tblGrid>
                <a:gridCol w="41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#</a:t>
                      </a:r>
                      <a:endParaRPr lang="en-IN" sz="1400" u="none" strike="noStrike" kern="12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City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ISD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STD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Local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% of total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Pune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80,897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591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1,373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82,861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Hyderabad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41,486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1,615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1,640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44,742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Chennai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18,956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1,923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1,459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22,338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11%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Noida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15,086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771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607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16,464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Bangalore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15,736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8%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Kolkata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9,573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19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9,611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5%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Mumbai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8,986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1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25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9,012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Chandigarh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3,556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 2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3,563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 err="1">
                          <a:effectLst/>
                          <a:latin typeface="Aptos" panose="020B0004020202020204" pitchFamily="34" charset="0"/>
                        </a:rPr>
                        <a:t>Bhubneshwar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 -  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285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817740" rtl="0" eaLnBrk="1" fontAlgn="b" latinLnBrk="0" hangingPunct="1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Ahmedabad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20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30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              45 </a:t>
                      </a:r>
                      <a:endParaRPr lang="en-IN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          94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1,94,582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4,955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  5,169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u="none" strike="noStrike" dirty="0">
                          <a:effectLst/>
                          <a:latin typeface="Aptos" panose="020B0004020202020204" pitchFamily="34" charset="0"/>
                        </a:rPr>
                        <a:t>      2,04,706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  <a:endParaRPr lang="en-IN" sz="1400" b="1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12700" cmpd="sng">
                      <a:solidFill>
                        <a:srgbClr val="E7BE00"/>
                      </a:solidFill>
                    </a:lnT>
                    <a:lnB w="50800" cmpd="dbl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BE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 w="12700" cmpd="sng">
                      <a:solidFill>
                        <a:srgbClr val="E7BE00"/>
                      </a:solidFill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6000" marR="36000" marT="36000" marB="36000" anchor="b">
                    <a:lnL>
                      <a:noFill/>
                    </a:lnL>
                    <a:lnR w="12700" cmpd="sng">
                      <a:solidFill>
                        <a:srgbClr val="E7BE00"/>
                      </a:solidFill>
                    </a:lnR>
                    <a:lnT w="50800" cmpd="dbl">
                      <a:solidFill>
                        <a:srgbClr val="E7BE00"/>
                      </a:solidFill>
                    </a:lnT>
                    <a:lnB w="12700" cmpd="sng">
                      <a:solidFill>
                        <a:srgbClr val="E7BE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0DB416-3580-42D3-8AEB-B19E2A3B44FB}"/>
              </a:ext>
            </a:extLst>
          </p:cNvPr>
          <p:cNvSpPr txBox="1"/>
          <p:nvPr/>
        </p:nvSpPr>
        <p:spPr>
          <a:xfrm>
            <a:off x="838200" y="6042624"/>
            <a:ext cx="2569697" cy="19694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</a:rPr>
              <a:t>Data Source: EY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D0863-EF03-48FC-AD08-0A623F979FA0}"/>
              </a:ext>
            </a:extLst>
          </p:cNvPr>
          <p:cNvSpPr/>
          <p:nvPr/>
        </p:nvSpPr>
        <p:spPr>
          <a:xfrm>
            <a:off x="10003220" y="5946496"/>
            <a:ext cx="1812013" cy="409854"/>
          </a:xfrm>
          <a:prstGeom prst="rect">
            <a:avLst/>
          </a:prstGeom>
          <a:solidFill>
            <a:srgbClr val="CC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After #3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520C-93FC-4E9E-826F-D0F2BF85F2A3}"/>
              </a:ext>
            </a:extLst>
          </p:cNvPr>
          <p:cNvSpPr/>
          <p:nvPr/>
        </p:nvSpPr>
        <p:spPr>
          <a:xfrm>
            <a:off x="2903632" y="1609748"/>
            <a:ext cx="1008530" cy="197743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0" name="Rounded Rectangular Callout 4">
            <a:extLst>
              <a:ext uri="{FF2B5EF4-FFF2-40B4-BE49-F238E27FC236}">
                <a16:creationId xmlns:a16="http://schemas.microsoft.com/office/drawing/2014/main" id="{8C5AA600-CE46-4941-A746-DDFF55A2E39E}"/>
              </a:ext>
            </a:extLst>
          </p:cNvPr>
          <p:cNvSpPr/>
          <p:nvPr/>
        </p:nvSpPr>
        <p:spPr>
          <a:xfrm>
            <a:off x="4418676" y="2964129"/>
            <a:ext cx="3133007" cy="1043324"/>
          </a:xfrm>
          <a:prstGeom prst="wedgeRoundRectCallout">
            <a:avLst>
              <a:gd name="adj1" fmla="val -70074"/>
              <a:gd name="adj2" fmla="val -65714"/>
              <a:gd name="adj3" fmla="val 16667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ISD Spend from 5 cities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~84%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en-US" b="1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solidFill>
                  <a:schemeClr val="tx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total office voice expenses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50FBD-4AD3-4876-B5CF-8243164C102F}"/>
              </a:ext>
            </a:extLst>
          </p:cNvPr>
          <p:cNvSpPr txBox="1"/>
          <p:nvPr/>
        </p:nvSpPr>
        <p:spPr>
          <a:xfrm>
            <a:off x="838200" y="1054352"/>
            <a:ext cx="895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Aptos" panose="020B0004020202020204" pitchFamily="34" charset="0"/>
              </a:rPr>
              <a:t>ISD Spend from 5 cities is ~84% of total office voice expenses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83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6E70-B92D-4525-A6B1-7C603C24C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392" tIns="45696" rIns="91392" bIns="45696" rtlCol="0" anchor="ctr"/>
          <a:lstStyle>
            <a:defPPr>
              <a:defRPr lang="en-US"/>
            </a:defPPr>
            <a:lvl1pPr marL="0" algn="ctr" defTabSz="913943" rtl="0" eaLnBrk="1" latinLnBrk="0" hangingPunct="1">
              <a:defRPr sz="1199" kern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69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3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14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886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857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28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00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7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(c) Yoda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3CC13-A96C-45CF-9AA4-78C918EF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2812"/>
            <a:ext cx="8008126" cy="50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6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Highlighter-effect (Banded Row)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96E70-B92D-4525-A6B1-7C603C24C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91392" tIns="45696" rIns="91392" bIns="45696" rtlCol="0" anchor="ctr"/>
          <a:lstStyle>
            <a:defPPr>
              <a:defRPr lang="en-US"/>
            </a:defPPr>
            <a:lvl1pPr marL="0" algn="ctr" defTabSz="913943" rtl="0" eaLnBrk="1" latinLnBrk="0" hangingPunct="1">
              <a:defRPr sz="1199" kern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69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3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14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886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857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28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00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7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(c) Yoda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56D1A-634D-4BA6-A14B-8867DE3A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59472"/>
            <a:ext cx="5769932" cy="48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9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9BCF-BCBE-48DB-80A7-9E859190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Practice Area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8004A-CDEF-4967-9602-627955AF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t>39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DEC1B-518F-42CD-B9E5-BE2F63D9A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3B08E1-4481-41AC-A69E-097150D5A704}"/>
              </a:ext>
            </a:extLst>
          </p:cNvPr>
          <p:cNvSpPr/>
          <p:nvPr/>
        </p:nvSpPr>
        <p:spPr>
          <a:xfrm>
            <a:off x="838200" y="1668417"/>
            <a:ext cx="3964912" cy="13360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072515C-519D-4D71-8F8A-18D223CBFFB9}"/>
              </a:ext>
            </a:extLst>
          </p:cNvPr>
          <p:cNvSpPr/>
          <p:nvPr/>
        </p:nvSpPr>
        <p:spPr>
          <a:xfrm>
            <a:off x="5198761" y="1668416"/>
            <a:ext cx="197203" cy="133603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9F71E-1DD5-4F19-9E42-BF81488A9E41}"/>
              </a:ext>
            </a:extLst>
          </p:cNvPr>
          <p:cNvSpPr txBox="1"/>
          <p:nvPr/>
        </p:nvSpPr>
        <p:spPr>
          <a:xfrm>
            <a:off x="5509931" y="2063969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79%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9C4EA-9FFA-4836-A432-232E74CD1D0D}"/>
              </a:ext>
            </a:extLst>
          </p:cNvPr>
          <p:cNvSpPr/>
          <p:nvPr/>
        </p:nvSpPr>
        <p:spPr>
          <a:xfrm>
            <a:off x="838200" y="3276779"/>
            <a:ext cx="3964912" cy="268189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903A03-AF7E-4257-BA2C-57F599A3382B}"/>
              </a:ext>
            </a:extLst>
          </p:cNvPr>
          <p:cNvSpPr/>
          <p:nvPr/>
        </p:nvSpPr>
        <p:spPr>
          <a:xfrm>
            <a:off x="4621683" y="4436296"/>
            <a:ext cx="362857" cy="362857"/>
          </a:xfrm>
          <a:prstGeom prst="ellipse">
            <a:avLst/>
          </a:prstGeom>
          <a:solidFill>
            <a:srgbClr val="FEE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00F7EE6-1270-4E67-8695-8CE1039AA668}"/>
              </a:ext>
            </a:extLst>
          </p:cNvPr>
          <p:cNvGraphicFramePr/>
          <p:nvPr/>
        </p:nvGraphicFramePr>
        <p:xfrm>
          <a:off x="6796036" y="1618388"/>
          <a:ext cx="4557764" cy="36686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9441">
                  <a:extLst>
                    <a:ext uri="{9D8B030D-6E8A-4147-A177-3AD203B41FA5}">
                      <a16:colId xmlns:a16="http://schemas.microsoft.com/office/drawing/2014/main" val="3245056240"/>
                    </a:ext>
                  </a:extLst>
                </a:gridCol>
                <a:gridCol w="1409488">
                  <a:extLst>
                    <a:ext uri="{9D8B030D-6E8A-4147-A177-3AD203B41FA5}">
                      <a16:colId xmlns:a16="http://schemas.microsoft.com/office/drawing/2014/main" val="4118168546"/>
                    </a:ext>
                  </a:extLst>
                </a:gridCol>
                <a:gridCol w="1095270">
                  <a:extLst>
                    <a:ext uri="{9D8B030D-6E8A-4147-A177-3AD203B41FA5}">
                      <a16:colId xmlns:a16="http://schemas.microsoft.com/office/drawing/2014/main" val="1428100838"/>
                    </a:ext>
                  </a:extLst>
                </a:gridCol>
                <a:gridCol w="913565">
                  <a:extLst>
                    <a:ext uri="{9D8B030D-6E8A-4147-A177-3AD203B41FA5}">
                      <a16:colId xmlns:a16="http://schemas.microsoft.com/office/drawing/2014/main" val="2390373681"/>
                    </a:ext>
                  </a:extLst>
                </a:gridCol>
              </a:tblGrid>
              <a:tr h="407626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#1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#3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#3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78795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Very High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06971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Very High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sym typeface="Wingdings 3" panose="05040102010807070707" pitchFamily="18" charset="2"/>
                        </a:rPr>
                        <a:t>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651337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Low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44162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Very Low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036095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Moderate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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sym typeface="Wingdings 3" panose="05040102010807070707" pitchFamily="18" charset="2"/>
                        </a:rPr>
                        <a:t>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95738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84739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Low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87316"/>
                  </a:ext>
                </a:extLst>
              </a:tr>
              <a:tr h="4076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Low</a:t>
                      </a:r>
                      <a:endParaRPr lang="en-US" sz="16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sym typeface="Wingdings 3" panose="05040102010807070707" pitchFamily="18" charset="2"/>
                        </a:rPr>
                        <a:t></a:t>
                      </a:r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</a:t>
                      </a:r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1857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525B653-D45F-4018-888B-BEC4820AA1B4}"/>
              </a:ext>
            </a:extLst>
          </p:cNvPr>
          <p:cNvSpPr/>
          <p:nvPr/>
        </p:nvSpPr>
        <p:spPr>
          <a:xfrm>
            <a:off x="6796036" y="4451420"/>
            <a:ext cx="4557764" cy="4622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= </a:t>
            </a:r>
            <a:r>
              <a:rPr lang="en-US" dirty="0"/>
              <a:t>Number Pointers + Highlighter + 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B4D39-E59D-43D5-97EB-EB799A94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0736"/>
            <a:ext cx="10846046" cy="409652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860D8-2664-4BA0-5CB6-8D35E8C7E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0E051-427F-E2D0-2C5D-1B1A2AEE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949" b="89093"/>
          <a:stretch/>
        </p:blipFill>
        <p:spPr>
          <a:xfrm>
            <a:off x="609601" y="998914"/>
            <a:ext cx="5159424" cy="35206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F8DDB-B761-28C3-48BF-B7D0A93F0E67}"/>
              </a:ext>
            </a:extLst>
          </p:cNvPr>
          <p:cNvSpPr txBox="1"/>
          <p:nvPr/>
        </p:nvSpPr>
        <p:spPr>
          <a:xfrm>
            <a:off x="950739" y="5655673"/>
            <a:ext cx="1669431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Bain &amp; Co. report</a:t>
            </a:r>
          </a:p>
        </p:txBody>
      </p:sp>
    </p:spTree>
    <p:extLst>
      <p:ext uri="{BB962C8B-B14F-4D97-AF65-F5344CB8AC3E}">
        <p14:creationId xmlns:p14="http://schemas.microsoft.com/office/powerpoint/2010/main" val="70020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make this visually easy to read?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4F9246-3759-4AE9-8D8E-6B2B8A5D991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5026"/>
          <a:ext cx="8534519" cy="2595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8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29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1284129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Very 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Very 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Very 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Moderate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241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make this visually easy to read?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4F9246-3759-4AE9-8D8E-6B2B8A5D991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5026"/>
          <a:ext cx="8534519" cy="2595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83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29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1284129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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Wingdings" panose="05000000000000000000" pitchFamily="2" charset="2"/>
                        </a:rPr>
                        <a:t>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7224945-8868-4222-8711-D4D829FF57E3}"/>
              </a:ext>
            </a:extLst>
          </p:cNvPr>
          <p:cNvSpPr/>
          <p:nvPr/>
        </p:nvSpPr>
        <p:spPr>
          <a:xfrm>
            <a:off x="838199" y="5248308"/>
            <a:ext cx="8534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Note: Font Wingdings are better than Shapes as the latter don’t get “grouped” with the Table</a:t>
            </a:r>
          </a:p>
        </p:txBody>
      </p:sp>
    </p:spTree>
    <p:extLst>
      <p:ext uri="{BB962C8B-B14F-4D97-AF65-F5344CB8AC3E}">
        <p14:creationId xmlns:p14="http://schemas.microsoft.com/office/powerpoint/2010/main" val="1150349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de-clutter the Table from repetitive names?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B8CBF-BD34-4704-9AEF-EAAAC9B466D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44003"/>
          <a:ext cx="10515600" cy="2885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7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1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1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3425663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ptos" panose="020B0004020202020204" pitchFamily="34" charset="0"/>
                        </a:rPr>
                        <a:t>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Ernst &amp; Young Global Limited (UK), Ernst and Young LLP (India), Ernst &amp; Young (Sweden)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Ernst and Young LLP (India), Ernst &amp; Young (Sweden)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64348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9FD94-D31D-4F23-AA43-F1374058B32B}"/>
              </a:ext>
            </a:extLst>
          </p:cNvPr>
          <p:cNvCxnSpPr/>
          <p:nvPr/>
        </p:nvCxnSpPr>
        <p:spPr>
          <a:xfrm>
            <a:off x="11551534" y="1344003"/>
            <a:ext cx="0" cy="28854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74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by using Legends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B8CBF-BD34-4704-9AEF-EAAAC9B466D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44003"/>
          <a:ext cx="10515600" cy="2225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7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1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1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3425663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ptos" panose="020B0004020202020204" pitchFamily="34" charset="0"/>
                        </a:rPr>
                        <a:t>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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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Aptos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6434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E2B9E3A-4571-4BFA-BECD-5415223837ED}"/>
              </a:ext>
            </a:extLst>
          </p:cNvPr>
          <p:cNvSpPr/>
          <p:nvPr/>
        </p:nvSpPr>
        <p:spPr>
          <a:xfrm>
            <a:off x="777478" y="5113887"/>
            <a:ext cx="3050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</a:t>
            </a:r>
            <a:r>
              <a:rPr lang="en-US" sz="14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Ernst &amp; Young Global Limited (UK)</a:t>
            </a:r>
            <a:endParaRPr lang="en-US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C11C2-8983-4B4D-9585-C53F5407129D}"/>
              </a:ext>
            </a:extLst>
          </p:cNvPr>
          <p:cNvSpPr/>
          <p:nvPr/>
        </p:nvSpPr>
        <p:spPr>
          <a:xfrm>
            <a:off x="778792" y="5523449"/>
            <a:ext cx="2541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</a:t>
            </a:r>
            <a:r>
              <a:rPr lang="en-US" sz="14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Ernst and Young LLP (India)</a:t>
            </a:r>
            <a:endParaRPr lang="en-US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42BE8-6714-40B7-8C3C-6B4DC4019C96}"/>
              </a:ext>
            </a:extLst>
          </p:cNvPr>
          <p:cNvSpPr/>
          <p:nvPr/>
        </p:nvSpPr>
        <p:spPr>
          <a:xfrm>
            <a:off x="3961780" y="5123339"/>
            <a:ext cx="2454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</a:t>
            </a:r>
            <a:r>
              <a:rPr lang="en-US" sz="1400" dirty="0">
                <a:solidFill>
                  <a:schemeClr val="dk1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Ernst and Young (Sweden)</a:t>
            </a:r>
            <a:endParaRPr lang="en-US" sz="14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1ABE16-5D53-4300-9B9C-E32917016D61}"/>
              </a:ext>
            </a:extLst>
          </p:cNvPr>
          <p:cNvCxnSpPr/>
          <p:nvPr/>
        </p:nvCxnSpPr>
        <p:spPr>
          <a:xfrm>
            <a:off x="11551534" y="1344003"/>
            <a:ext cx="0" cy="28854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533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symbols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EA0824-C180-46D8-861D-736E4D770BA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55578"/>
          <a:ext cx="8127999" cy="2595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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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  <a:sym typeface="Wingdings" panose="05000000000000000000" pitchFamily="2" charset="2"/>
                        </a:rPr>
                        <a:t>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tos" panose="020B0004020202020204" pitchFamily="34" charset="0"/>
                          <a:sym typeface="Wingdings 3" panose="05040102010807070707" pitchFamily="18" charset="2"/>
                        </a:rPr>
                        <a:t>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34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Highlighter: Narrowing down choices to a single 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24756D-D4C7-453D-911F-E1EFF4A0C2F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87071"/>
          <a:ext cx="8128000" cy="29667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5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5026CD5-BEE2-4AB0-8E8D-511D9544280B}"/>
              </a:ext>
            </a:extLst>
          </p:cNvPr>
          <p:cNvSpPr/>
          <p:nvPr/>
        </p:nvSpPr>
        <p:spPr>
          <a:xfrm>
            <a:off x="838200" y="3045042"/>
            <a:ext cx="8128000" cy="40190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CBBD5-BF9C-4F56-AAC1-E70400BEAA15}"/>
              </a:ext>
            </a:extLst>
          </p:cNvPr>
          <p:cNvSpPr/>
          <p:nvPr/>
        </p:nvSpPr>
        <p:spPr>
          <a:xfrm>
            <a:off x="6463862" y="1587071"/>
            <a:ext cx="1277007" cy="296671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20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De-Highlighter: Striking-off some options / irrelevant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E841FC-1D25-408A-9EA7-3A0419EA811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17623"/>
          <a:ext cx="6835814" cy="14630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6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EBB80B6-9B6C-4BAE-AD2A-CD6CE8D3D1F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429000"/>
          <a:ext cx="6835814" cy="14630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6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703136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2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BC918D8-8E86-4E94-A48A-0458433A6330}"/>
              </a:ext>
            </a:extLst>
          </p:cNvPr>
          <p:cNvSpPr/>
          <p:nvPr/>
        </p:nvSpPr>
        <p:spPr>
          <a:xfrm>
            <a:off x="6273659" y="3429837"/>
            <a:ext cx="1400355" cy="146220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9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this easy to read for the decision makers?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86B2C5-8B6B-479A-9D17-897D44D5A19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55577"/>
          <a:ext cx="8127999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215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98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33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22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0B0004020202020204" pitchFamily="34" charset="0"/>
                        </a:rPr>
                        <a:t>12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0B0004020202020204" pitchFamily="34" charset="0"/>
                        </a:rPr>
                        <a:t>11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23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758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by using Clustering based on % of Total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86B2C5-8B6B-479A-9D17-897D44D5A19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55577"/>
          <a:ext cx="8127999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Orders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215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98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33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ptos" panose="020B0004020202020204" pitchFamily="34" charset="0"/>
                        </a:rPr>
                        <a:t>22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0B0004020202020204" pitchFamily="34" charset="0"/>
                        </a:rPr>
                        <a:t>12</a:t>
                      </a: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0B0004020202020204" pitchFamily="34" charset="0"/>
                        </a:rPr>
                        <a:t>11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231914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CB96B3E4-F164-4104-A656-71F5B66822EF}"/>
              </a:ext>
            </a:extLst>
          </p:cNvPr>
          <p:cNvSpPr/>
          <p:nvPr/>
        </p:nvSpPr>
        <p:spPr>
          <a:xfrm>
            <a:off x="9097523" y="1720755"/>
            <a:ext cx="186516" cy="73152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3A5AE31-A751-46E9-82A9-98E110280F01}"/>
              </a:ext>
            </a:extLst>
          </p:cNvPr>
          <p:cNvSpPr/>
          <p:nvPr/>
        </p:nvSpPr>
        <p:spPr>
          <a:xfrm>
            <a:off x="9097523" y="2543174"/>
            <a:ext cx="186516" cy="17791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A3809-E59B-4A9A-823C-8C7B850E2046}"/>
              </a:ext>
            </a:extLst>
          </p:cNvPr>
          <p:cNvSpPr txBox="1"/>
          <p:nvPr/>
        </p:nvSpPr>
        <p:spPr>
          <a:xfrm>
            <a:off x="9418740" y="1824905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79%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1D969-F4F7-4EF3-A697-64A929FB4A3F}"/>
              </a:ext>
            </a:extLst>
          </p:cNvPr>
          <p:cNvSpPr txBox="1"/>
          <p:nvPr/>
        </p:nvSpPr>
        <p:spPr>
          <a:xfrm>
            <a:off x="9418740" y="3184235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21%</a:t>
            </a:r>
          </a:p>
        </p:txBody>
      </p:sp>
    </p:spTree>
    <p:extLst>
      <p:ext uri="{BB962C8B-B14F-4D97-AF65-F5344CB8AC3E}">
        <p14:creationId xmlns:p14="http://schemas.microsoft.com/office/powerpoint/2010/main" val="934256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by using Clustering based on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86B2C5-8B6B-479A-9D17-897D44D5A19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55577"/>
          <a:ext cx="8127999" cy="2966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231914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880C6827-4C09-46D7-A212-62D783997129}"/>
              </a:ext>
            </a:extLst>
          </p:cNvPr>
          <p:cNvSpPr/>
          <p:nvPr/>
        </p:nvSpPr>
        <p:spPr>
          <a:xfrm rot="5400000">
            <a:off x="5405701" y="3865111"/>
            <a:ext cx="330200" cy="16891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1A06D45-E9EC-481D-B7FB-9A6AE11F02F8}"/>
              </a:ext>
            </a:extLst>
          </p:cNvPr>
          <p:cNvSpPr/>
          <p:nvPr/>
        </p:nvSpPr>
        <p:spPr>
          <a:xfrm rot="5400000">
            <a:off x="7586478" y="3495737"/>
            <a:ext cx="330200" cy="24278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2875B-E65E-4E75-988E-B44B2E620C23}"/>
              </a:ext>
            </a:extLst>
          </p:cNvPr>
          <p:cNvSpPr txBox="1"/>
          <p:nvPr/>
        </p:nvSpPr>
        <p:spPr>
          <a:xfrm>
            <a:off x="5232241" y="509684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US$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AED95-042D-4664-B0A8-C3DF807F9295}"/>
              </a:ext>
            </a:extLst>
          </p:cNvPr>
          <p:cNvSpPr txBox="1"/>
          <p:nvPr/>
        </p:nvSpPr>
        <p:spPr>
          <a:xfrm>
            <a:off x="7487723" y="509684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INR</a:t>
            </a:r>
          </a:p>
        </p:txBody>
      </p:sp>
    </p:spTree>
    <p:extLst>
      <p:ext uri="{BB962C8B-B14F-4D97-AF65-F5344CB8AC3E}">
        <p14:creationId xmlns:p14="http://schemas.microsoft.com/office/powerpoint/2010/main" val="264249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Pointers +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C2FB84FB-F783-4312-863C-801F6DC2A32A}"/>
              </a:ext>
            </a:extLst>
          </p:cNvPr>
          <p:cNvSpPr>
            <a:spLocks/>
          </p:cNvSpPr>
          <p:nvPr/>
        </p:nvSpPr>
        <p:spPr bwMode="auto">
          <a:xfrm>
            <a:off x="838200" y="1254241"/>
            <a:ext cx="6245888" cy="3755031"/>
          </a:xfrm>
          <a:custGeom>
            <a:avLst/>
            <a:gdLst/>
            <a:ahLst/>
            <a:cxnLst>
              <a:cxn ang="0">
                <a:pos x="457" y="218"/>
              </a:cxn>
              <a:cxn ang="0">
                <a:pos x="457" y="218"/>
              </a:cxn>
              <a:cxn ang="0">
                <a:pos x="449" y="222"/>
              </a:cxn>
              <a:cxn ang="0">
                <a:pos x="441" y="221"/>
              </a:cxn>
              <a:cxn ang="0">
                <a:pos x="416" y="221"/>
              </a:cxn>
              <a:cxn ang="0">
                <a:pos x="395" y="222"/>
              </a:cxn>
              <a:cxn ang="0">
                <a:pos x="372" y="220"/>
              </a:cxn>
              <a:cxn ang="0">
                <a:pos x="367" y="224"/>
              </a:cxn>
              <a:cxn ang="0">
                <a:pos x="365" y="226"/>
              </a:cxn>
              <a:cxn ang="0">
                <a:pos x="357" y="224"/>
              </a:cxn>
              <a:cxn ang="0">
                <a:pos x="328" y="227"/>
              </a:cxn>
              <a:cxn ang="0">
                <a:pos x="307" y="226"/>
              </a:cxn>
              <a:cxn ang="0">
                <a:pos x="292" y="231"/>
              </a:cxn>
              <a:cxn ang="0">
                <a:pos x="277" y="226"/>
              </a:cxn>
              <a:cxn ang="0">
                <a:pos x="247" y="226"/>
              </a:cxn>
              <a:cxn ang="0">
                <a:pos x="223" y="226"/>
              </a:cxn>
              <a:cxn ang="0">
                <a:pos x="220" y="227"/>
              </a:cxn>
              <a:cxn ang="0">
                <a:pos x="194" y="231"/>
              </a:cxn>
              <a:cxn ang="0">
                <a:pos x="182" y="229"/>
              </a:cxn>
              <a:cxn ang="0">
                <a:pos x="158" y="231"/>
              </a:cxn>
              <a:cxn ang="0">
                <a:pos x="145" y="235"/>
              </a:cxn>
              <a:cxn ang="0">
                <a:pos x="125" y="235"/>
              </a:cxn>
              <a:cxn ang="0">
                <a:pos x="93" y="234"/>
              </a:cxn>
              <a:cxn ang="0">
                <a:pos x="73" y="227"/>
              </a:cxn>
              <a:cxn ang="0">
                <a:pos x="45" y="229"/>
              </a:cxn>
              <a:cxn ang="0">
                <a:pos x="25" y="226"/>
              </a:cxn>
              <a:cxn ang="0">
                <a:pos x="22" y="227"/>
              </a:cxn>
              <a:cxn ang="0">
                <a:pos x="0" y="0"/>
              </a:cxn>
              <a:cxn ang="0">
                <a:pos x="20" y="3"/>
              </a:cxn>
              <a:cxn ang="0">
                <a:pos x="29" y="0"/>
              </a:cxn>
              <a:cxn ang="0">
                <a:pos x="54" y="3"/>
              </a:cxn>
              <a:cxn ang="0">
                <a:pos x="86" y="11"/>
              </a:cxn>
              <a:cxn ang="0">
                <a:pos x="114" y="12"/>
              </a:cxn>
              <a:cxn ang="0">
                <a:pos x="121" y="7"/>
              </a:cxn>
              <a:cxn ang="0">
                <a:pos x="139" y="7"/>
              </a:cxn>
              <a:cxn ang="0">
                <a:pos x="165" y="9"/>
              </a:cxn>
              <a:cxn ang="0">
                <a:pos x="187" y="0"/>
              </a:cxn>
              <a:cxn ang="0">
                <a:pos x="196" y="2"/>
              </a:cxn>
              <a:cxn ang="0">
                <a:pos x="216" y="4"/>
              </a:cxn>
              <a:cxn ang="0">
                <a:pos x="251" y="9"/>
              </a:cxn>
              <a:cxn ang="0">
                <a:pos x="278" y="11"/>
              </a:cxn>
              <a:cxn ang="0">
                <a:pos x="299" y="7"/>
              </a:cxn>
              <a:cxn ang="0">
                <a:pos x="326" y="9"/>
              </a:cxn>
              <a:cxn ang="0">
                <a:pos x="350" y="7"/>
              </a:cxn>
              <a:cxn ang="0">
                <a:pos x="365" y="4"/>
              </a:cxn>
              <a:cxn ang="0">
                <a:pos x="383" y="3"/>
              </a:cxn>
              <a:cxn ang="0">
                <a:pos x="386" y="2"/>
              </a:cxn>
              <a:cxn ang="0">
                <a:pos x="417" y="5"/>
              </a:cxn>
              <a:cxn ang="0">
                <a:pos x="422" y="7"/>
              </a:cxn>
              <a:cxn ang="0">
                <a:pos x="439" y="11"/>
              </a:cxn>
              <a:cxn ang="0">
                <a:pos x="457" y="13"/>
              </a:cxn>
            </a:cxnLst>
            <a:rect l="0" t="0" r="r" b="b"/>
            <a:pathLst>
              <a:path w="457" h="237">
                <a:moveTo>
                  <a:pt x="457" y="13"/>
                </a:moveTo>
                <a:lnTo>
                  <a:pt x="457" y="218"/>
                </a:lnTo>
                <a:lnTo>
                  <a:pt x="457" y="218"/>
                </a:lnTo>
                <a:lnTo>
                  <a:pt x="457" y="218"/>
                </a:lnTo>
                <a:cubicBezTo>
                  <a:pt x="457" y="218"/>
                  <a:pt x="449" y="222"/>
                  <a:pt x="449" y="222"/>
                </a:cubicBezTo>
                <a:lnTo>
                  <a:pt x="449" y="222"/>
                </a:lnTo>
                <a:cubicBezTo>
                  <a:pt x="448" y="222"/>
                  <a:pt x="446" y="223"/>
                  <a:pt x="445" y="223"/>
                </a:cubicBezTo>
                <a:cubicBezTo>
                  <a:pt x="444" y="222"/>
                  <a:pt x="443" y="222"/>
                  <a:pt x="441" y="221"/>
                </a:cubicBezTo>
                <a:cubicBezTo>
                  <a:pt x="440" y="217"/>
                  <a:pt x="435" y="218"/>
                  <a:pt x="431" y="218"/>
                </a:cubicBezTo>
                <a:cubicBezTo>
                  <a:pt x="424" y="214"/>
                  <a:pt x="422" y="217"/>
                  <a:pt x="416" y="221"/>
                </a:cubicBezTo>
                <a:cubicBezTo>
                  <a:pt x="412" y="223"/>
                  <a:pt x="414" y="226"/>
                  <a:pt x="410" y="222"/>
                </a:cubicBezTo>
                <a:cubicBezTo>
                  <a:pt x="407" y="218"/>
                  <a:pt x="399" y="220"/>
                  <a:pt x="395" y="222"/>
                </a:cubicBezTo>
                <a:lnTo>
                  <a:pt x="381" y="222"/>
                </a:lnTo>
                <a:cubicBezTo>
                  <a:pt x="379" y="219"/>
                  <a:pt x="375" y="220"/>
                  <a:pt x="372" y="220"/>
                </a:cubicBezTo>
                <a:lnTo>
                  <a:pt x="372" y="220"/>
                </a:lnTo>
                <a:cubicBezTo>
                  <a:pt x="370" y="220"/>
                  <a:pt x="368" y="222"/>
                  <a:pt x="367" y="224"/>
                </a:cubicBezTo>
                <a:lnTo>
                  <a:pt x="369" y="224"/>
                </a:lnTo>
                <a:cubicBezTo>
                  <a:pt x="367" y="224"/>
                  <a:pt x="366" y="225"/>
                  <a:pt x="365" y="226"/>
                </a:cubicBezTo>
                <a:lnTo>
                  <a:pt x="360" y="226"/>
                </a:lnTo>
                <a:cubicBezTo>
                  <a:pt x="360" y="225"/>
                  <a:pt x="358" y="224"/>
                  <a:pt x="357" y="224"/>
                </a:cubicBezTo>
                <a:lnTo>
                  <a:pt x="338" y="224"/>
                </a:lnTo>
                <a:cubicBezTo>
                  <a:pt x="335" y="220"/>
                  <a:pt x="328" y="222"/>
                  <a:pt x="328" y="227"/>
                </a:cubicBezTo>
                <a:lnTo>
                  <a:pt x="327" y="227"/>
                </a:lnTo>
                <a:cubicBezTo>
                  <a:pt x="321" y="224"/>
                  <a:pt x="314" y="226"/>
                  <a:pt x="307" y="226"/>
                </a:cubicBezTo>
                <a:cubicBezTo>
                  <a:pt x="305" y="226"/>
                  <a:pt x="303" y="228"/>
                  <a:pt x="301" y="229"/>
                </a:cubicBezTo>
                <a:cubicBezTo>
                  <a:pt x="297" y="229"/>
                  <a:pt x="295" y="231"/>
                  <a:pt x="292" y="231"/>
                </a:cubicBezTo>
                <a:cubicBezTo>
                  <a:pt x="291" y="230"/>
                  <a:pt x="290" y="229"/>
                  <a:pt x="288" y="229"/>
                </a:cubicBezTo>
                <a:cubicBezTo>
                  <a:pt x="281" y="229"/>
                  <a:pt x="283" y="229"/>
                  <a:pt x="277" y="226"/>
                </a:cubicBezTo>
                <a:cubicBezTo>
                  <a:pt x="272" y="224"/>
                  <a:pt x="258" y="221"/>
                  <a:pt x="254" y="225"/>
                </a:cubicBezTo>
                <a:cubicBezTo>
                  <a:pt x="253" y="226"/>
                  <a:pt x="249" y="225"/>
                  <a:pt x="247" y="226"/>
                </a:cubicBezTo>
                <a:cubicBezTo>
                  <a:pt x="238" y="231"/>
                  <a:pt x="240" y="222"/>
                  <a:pt x="234" y="222"/>
                </a:cubicBezTo>
                <a:cubicBezTo>
                  <a:pt x="231" y="222"/>
                  <a:pt x="224" y="224"/>
                  <a:pt x="223" y="226"/>
                </a:cubicBezTo>
                <a:lnTo>
                  <a:pt x="223" y="226"/>
                </a:lnTo>
                <a:cubicBezTo>
                  <a:pt x="222" y="226"/>
                  <a:pt x="221" y="226"/>
                  <a:pt x="220" y="227"/>
                </a:cubicBezTo>
                <a:cubicBezTo>
                  <a:pt x="217" y="230"/>
                  <a:pt x="200" y="224"/>
                  <a:pt x="196" y="229"/>
                </a:cubicBezTo>
                <a:lnTo>
                  <a:pt x="194" y="231"/>
                </a:lnTo>
                <a:lnTo>
                  <a:pt x="186" y="231"/>
                </a:lnTo>
                <a:cubicBezTo>
                  <a:pt x="185" y="230"/>
                  <a:pt x="184" y="229"/>
                  <a:pt x="182" y="229"/>
                </a:cubicBezTo>
                <a:lnTo>
                  <a:pt x="162" y="229"/>
                </a:lnTo>
                <a:cubicBezTo>
                  <a:pt x="160" y="229"/>
                  <a:pt x="159" y="230"/>
                  <a:pt x="158" y="231"/>
                </a:cubicBezTo>
                <a:cubicBezTo>
                  <a:pt x="155" y="231"/>
                  <a:pt x="153" y="232"/>
                  <a:pt x="151" y="235"/>
                </a:cubicBezTo>
                <a:lnTo>
                  <a:pt x="145" y="235"/>
                </a:lnTo>
                <a:cubicBezTo>
                  <a:pt x="142" y="231"/>
                  <a:pt x="132" y="234"/>
                  <a:pt x="130" y="237"/>
                </a:cubicBezTo>
                <a:cubicBezTo>
                  <a:pt x="129" y="236"/>
                  <a:pt x="127" y="235"/>
                  <a:pt x="125" y="235"/>
                </a:cubicBezTo>
                <a:cubicBezTo>
                  <a:pt x="121" y="232"/>
                  <a:pt x="111" y="229"/>
                  <a:pt x="107" y="233"/>
                </a:cubicBezTo>
                <a:cubicBezTo>
                  <a:pt x="106" y="234"/>
                  <a:pt x="96" y="232"/>
                  <a:pt x="93" y="234"/>
                </a:cubicBezTo>
                <a:lnTo>
                  <a:pt x="85" y="235"/>
                </a:lnTo>
                <a:cubicBezTo>
                  <a:pt x="82" y="232"/>
                  <a:pt x="76" y="227"/>
                  <a:pt x="73" y="227"/>
                </a:cubicBezTo>
                <a:lnTo>
                  <a:pt x="49" y="227"/>
                </a:lnTo>
                <a:cubicBezTo>
                  <a:pt x="48" y="227"/>
                  <a:pt x="46" y="228"/>
                  <a:pt x="45" y="229"/>
                </a:cubicBezTo>
                <a:lnTo>
                  <a:pt x="36" y="229"/>
                </a:lnTo>
                <a:cubicBezTo>
                  <a:pt x="33" y="226"/>
                  <a:pt x="29" y="221"/>
                  <a:pt x="25" y="226"/>
                </a:cubicBezTo>
                <a:lnTo>
                  <a:pt x="25" y="226"/>
                </a:lnTo>
                <a:cubicBezTo>
                  <a:pt x="24" y="226"/>
                  <a:pt x="23" y="226"/>
                  <a:pt x="22" y="227"/>
                </a:cubicBezTo>
                <a:cubicBezTo>
                  <a:pt x="19" y="230"/>
                  <a:pt x="4" y="225"/>
                  <a:pt x="0" y="229"/>
                </a:cubicBezTo>
                <a:lnTo>
                  <a:pt x="0" y="0"/>
                </a:lnTo>
                <a:cubicBezTo>
                  <a:pt x="5" y="3"/>
                  <a:pt x="14" y="10"/>
                  <a:pt x="20" y="3"/>
                </a:cubicBezTo>
                <a:lnTo>
                  <a:pt x="20" y="3"/>
                </a:lnTo>
                <a:cubicBezTo>
                  <a:pt x="22" y="3"/>
                  <a:pt x="23" y="3"/>
                  <a:pt x="24" y="2"/>
                </a:cubicBezTo>
                <a:cubicBezTo>
                  <a:pt x="26" y="2"/>
                  <a:pt x="27" y="1"/>
                  <a:pt x="29" y="0"/>
                </a:cubicBezTo>
                <a:cubicBezTo>
                  <a:pt x="30" y="3"/>
                  <a:pt x="39" y="10"/>
                  <a:pt x="43" y="8"/>
                </a:cubicBezTo>
                <a:cubicBezTo>
                  <a:pt x="47" y="6"/>
                  <a:pt x="48" y="3"/>
                  <a:pt x="54" y="3"/>
                </a:cubicBezTo>
                <a:cubicBezTo>
                  <a:pt x="59" y="9"/>
                  <a:pt x="64" y="15"/>
                  <a:pt x="72" y="11"/>
                </a:cubicBezTo>
                <a:lnTo>
                  <a:pt x="86" y="11"/>
                </a:lnTo>
                <a:cubicBezTo>
                  <a:pt x="91" y="16"/>
                  <a:pt x="111" y="17"/>
                  <a:pt x="114" y="12"/>
                </a:cubicBezTo>
                <a:lnTo>
                  <a:pt x="114" y="12"/>
                </a:lnTo>
                <a:cubicBezTo>
                  <a:pt x="117" y="12"/>
                  <a:pt x="119" y="9"/>
                  <a:pt x="121" y="7"/>
                </a:cubicBezTo>
                <a:lnTo>
                  <a:pt x="121" y="7"/>
                </a:lnTo>
                <a:cubicBezTo>
                  <a:pt x="122" y="7"/>
                  <a:pt x="123" y="7"/>
                  <a:pt x="124" y="6"/>
                </a:cubicBezTo>
                <a:cubicBezTo>
                  <a:pt x="127" y="8"/>
                  <a:pt x="135" y="7"/>
                  <a:pt x="139" y="7"/>
                </a:cubicBezTo>
                <a:cubicBezTo>
                  <a:pt x="140" y="8"/>
                  <a:pt x="141" y="9"/>
                  <a:pt x="143" y="9"/>
                </a:cubicBezTo>
                <a:cubicBezTo>
                  <a:pt x="150" y="15"/>
                  <a:pt x="158" y="13"/>
                  <a:pt x="165" y="9"/>
                </a:cubicBezTo>
                <a:cubicBezTo>
                  <a:pt x="169" y="9"/>
                  <a:pt x="183" y="11"/>
                  <a:pt x="184" y="4"/>
                </a:cubicBezTo>
                <a:cubicBezTo>
                  <a:pt x="186" y="2"/>
                  <a:pt x="186" y="1"/>
                  <a:pt x="187" y="0"/>
                </a:cubicBezTo>
                <a:lnTo>
                  <a:pt x="191" y="0"/>
                </a:lnTo>
                <a:cubicBezTo>
                  <a:pt x="193" y="0"/>
                  <a:pt x="194" y="2"/>
                  <a:pt x="196" y="2"/>
                </a:cubicBezTo>
                <a:cubicBezTo>
                  <a:pt x="199" y="2"/>
                  <a:pt x="204" y="5"/>
                  <a:pt x="206" y="5"/>
                </a:cubicBezTo>
                <a:cubicBezTo>
                  <a:pt x="209" y="5"/>
                  <a:pt x="213" y="6"/>
                  <a:pt x="216" y="4"/>
                </a:cubicBezTo>
                <a:cubicBezTo>
                  <a:pt x="216" y="6"/>
                  <a:pt x="222" y="9"/>
                  <a:pt x="223" y="9"/>
                </a:cubicBezTo>
                <a:lnTo>
                  <a:pt x="251" y="9"/>
                </a:lnTo>
                <a:cubicBezTo>
                  <a:pt x="255" y="11"/>
                  <a:pt x="264" y="15"/>
                  <a:pt x="268" y="11"/>
                </a:cubicBezTo>
                <a:cubicBezTo>
                  <a:pt x="270" y="13"/>
                  <a:pt x="276" y="13"/>
                  <a:pt x="278" y="11"/>
                </a:cubicBezTo>
                <a:cubicBezTo>
                  <a:pt x="279" y="10"/>
                  <a:pt x="284" y="11"/>
                  <a:pt x="286" y="9"/>
                </a:cubicBezTo>
                <a:cubicBezTo>
                  <a:pt x="291" y="9"/>
                  <a:pt x="294" y="9"/>
                  <a:pt x="299" y="7"/>
                </a:cubicBezTo>
                <a:cubicBezTo>
                  <a:pt x="302" y="7"/>
                  <a:pt x="304" y="7"/>
                  <a:pt x="306" y="6"/>
                </a:cubicBezTo>
                <a:cubicBezTo>
                  <a:pt x="310" y="11"/>
                  <a:pt x="320" y="9"/>
                  <a:pt x="326" y="9"/>
                </a:cubicBezTo>
                <a:lnTo>
                  <a:pt x="346" y="9"/>
                </a:lnTo>
                <a:cubicBezTo>
                  <a:pt x="348" y="9"/>
                  <a:pt x="349" y="8"/>
                  <a:pt x="350" y="7"/>
                </a:cubicBezTo>
                <a:cubicBezTo>
                  <a:pt x="353" y="7"/>
                  <a:pt x="355" y="7"/>
                  <a:pt x="357" y="5"/>
                </a:cubicBezTo>
                <a:cubicBezTo>
                  <a:pt x="361" y="5"/>
                  <a:pt x="362" y="5"/>
                  <a:pt x="365" y="4"/>
                </a:cubicBezTo>
                <a:cubicBezTo>
                  <a:pt x="367" y="5"/>
                  <a:pt x="375" y="7"/>
                  <a:pt x="377" y="7"/>
                </a:cubicBezTo>
                <a:cubicBezTo>
                  <a:pt x="380" y="7"/>
                  <a:pt x="381" y="5"/>
                  <a:pt x="383" y="3"/>
                </a:cubicBezTo>
                <a:lnTo>
                  <a:pt x="382" y="3"/>
                </a:lnTo>
                <a:cubicBezTo>
                  <a:pt x="384" y="3"/>
                  <a:pt x="385" y="3"/>
                  <a:pt x="386" y="2"/>
                </a:cubicBezTo>
                <a:cubicBezTo>
                  <a:pt x="390" y="2"/>
                  <a:pt x="397" y="1"/>
                  <a:pt x="400" y="3"/>
                </a:cubicBezTo>
                <a:cubicBezTo>
                  <a:pt x="403" y="7"/>
                  <a:pt x="414" y="9"/>
                  <a:pt x="417" y="5"/>
                </a:cubicBezTo>
                <a:cubicBezTo>
                  <a:pt x="419" y="7"/>
                  <a:pt x="420" y="6"/>
                  <a:pt x="422" y="7"/>
                </a:cubicBezTo>
                <a:lnTo>
                  <a:pt x="422" y="7"/>
                </a:lnTo>
                <a:cubicBezTo>
                  <a:pt x="422" y="15"/>
                  <a:pt x="436" y="14"/>
                  <a:pt x="439" y="11"/>
                </a:cubicBezTo>
                <a:lnTo>
                  <a:pt x="439" y="11"/>
                </a:lnTo>
                <a:cubicBezTo>
                  <a:pt x="442" y="11"/>
                  <a:pt x="445" y="7"/>
                  <a:pt x="449" y="7"/>
                </a:cubicBezTo>
                <a:cubicBezTo>
                  <a:pt x="453" y="11"/>
                  <a:pt x="454" y="12"/>
                  <a:pt x="457" y="13"/>
                </a:cubicBezTo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61BD5-5B27-44A5-A289-A3587B691F51}"/>
              </a:ext>
            </a:extLst>
          </p:cNvPr>
          <p:cNvSpPr txBox="1"/>
          <p:nvPr/>
        </p:nvSpPr>
        <p:spPr>
          <a:xfrm>
            <a:off x="838200" y="5216049"/>
            <a:ext cx="4649734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McKinsey report - MGI India </a:t>
            </a:r>
            <a:r>
              <a:rPr lang="en-US" sz="1200" dirty="0" err="1">
                <a:latin typeface="Aptos" panose="020B0004020202020204" pitchFamily="34" charset="0"/>
              </a:rPr>
              <a:t>parity_Full</a:t>
            </a:r>
            <a:r>
              <a:rPr lang="en-US" sz="1200" dirty="0">
                <a:latin typeface="Aptos" panose="020B0004020202020204" pitchFamily="34" charset="0"/>
              </a:rPr>
              <a:t> </a:t>
            </a:r>
            <a:r>
              <a:rPr lang="en-US" sz="1200" dirty="0" err="1">
                <a:latin typeface="Aptos" panose="020B0004020202020204" pitchFamily="34" charset="0"/>
              </a:rPr>
              <a:t>report_November</a:t>
            </a:r>
            <a:r>
              <a:rPr lang="en-US" sz="1200" dirty="0">
                <a:latin typeface="Aptos" panose="020B0004020202020204" pitchFamily="34" charset="0"/>
              </a:rPr>
              <a:t> 2015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1C2C5-C738-E90E-B2CB-92BF19FA4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79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control the flow of reading AND make a Table look less text heavy?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9446A0-0E77-45CF-BD98-C2D2F393A64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5026"/>
          <a:ext cx="8127999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65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233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212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131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using No.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9446A0-0E77-45CF-BD98-C2D2F393A64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5026"/>
          <a:ext cx="8127999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65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233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212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626B847C-0B9E-49DC-B27E-7E538246823A}"/>
              </a:ext>
            </a:extLst>
          </p:cNvPr>
          <p:cNvSpPr/>
          <p:nvPr/>
        </p:nvSpPr>
        <p:spPr>
          <a:xfrm>
            <a:off x="7102091" y="1953957"/>
            <a:ext cx="362857" cy="362857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CAF257-4C8C-49DC-A940-4FE64E2E3B5C}"/>
              </a:ext>
            </a:extLst>
          </p:cNvPr>
          <p:cNvSpPr/>
          <p:nvPr/>
        </p:nvSpPr>
        <p:spPr>
          <a:xfrm>
            <a:off x="8784770" y="3452150"/>
            <a:ext cx="362857" cy="362857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F1B1FA-02A4-4CA0-99B7-9A028459AF5E}"/>
              </a:ext>
            </a:extLst>
          </p:cNvPr>
          <p:cNvSpPr/>
          <p:nvPr/>
        </p:nvSpPr>
        <p:spPr>
          <a:xfrm>
            <a:off x="838200" y="4481506"/>
            <a:ext cx="362857" cy="362857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F653A-99F0-4FD4-B13C-1C86EBCC3C83}"/>
              </a:ext>
            </a:extLst>
          </p:cNvPr>
          <p:cNvSpPr txBox="1"/>
          <p:nvPr/>
        </p:nvSpPr>
        <p:spPr>
          <a:xfrm>
            <a:off x="1288140" y="4478268"/>
            <a:ext cx="38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Explanation 1: __________________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4C0E54-9CA0-4F51-B797-216C17D22E5C}"/>
              </a:ext>
            </a:extLst>
          </p:cNvPr>
          <p:cNvSpPr/>
          <p:nvPr/>
        </p:nvSpPr>
        <p:spPr>
          <a:xfrm>
            <a:off x="838200" y="5047564"/>
            <a:ext cx="362857" cy="362857"/>
          </a:xfrm>
          <a:prstGeom prst="ellipse">
            <a:avLst/>
          </a:prstGeom>
          <a:solidFill>
            <a:srgbClr val="FEE6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1534F-A18B-4FE5-94CC-9BF196122C67}"/>
              </a:ext>
            </a:extLst>
          </p:cNvPr>
          <p:cNvSpPr txBox="1"/>
          <p:nvPr/>
        </p:nvSpPr>
        <p:spPr>
          <a:xfrm>
            <a:off x="1288140" y="5044326"/>
            <a:ext cx="38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Explanation 2: 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3731307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7D8-663D-4BEE-B3E2-CA8752D6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 or using BOTH No. Pointers +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07C5-BCEB-4298-9BA3-DD52BD1D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CC05-AA4A-4265-85DA-CA39DDFD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9446A0-0E77-45CF-BD98-C2D2F393A64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25026"/>
          <a:ext cx="8127999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5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4253983914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692904502"/>
                    </a:ext>
                  </a:extLst>
                </a:gridCol>
                <a:gridCol w="836051">
                  <a:extLst>
                    <a:ext uri="{9D8B030D-6E8A-4147-A177-3AD203B41FA5}">
                      <a16:colId xmlns:a16="http://schemas.microsoft.com/office/drawing/2014/main" val="144139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65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233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00B05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212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0B0004020202020204" pitchFamily="34" charset="0"/>
                        </a:rPr>
                        <a:t>11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4BF1B1FA-02A4-4CA0-99B7-9A028459AF5E}"/>
              </a:ext>
            </a:extLst>
          </p:cNvPr>
          <p:cNvSpPr/>
          <p:nvPr/>
        </p:nvSpPr>
        <p:spPr>
          <a:xfrm>
            <a:off x="838200" y="4481506"/>
            <a:ext cx="362857" cy="362857"/>
          </a:xfrm>
          <a:prstGeom prst="ellipse">
            <a:avLst/>
          </a:prstGeom>
          <a:solidFill>
            <a:srgbClr val="FEE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F653A-99F0-4FD4-B13C-1C86EBCC3C83}"/>
              </a:ext>
            </a:extLst>
          </p:cNvPr>
          <p:cNvSpPr txBox="1"/>
          <p:nvPr/>
        </p:nvSpPr>
        <p:spPr>
          <a:xfrm>
            <a:off x="1288140" y="4478268"/>
            <a:ext cx="38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Explanation 1: __________________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4C0E54-9CA0-4F51-B797-216C17D22E5C}"/>
              </a:ext>
            </a:extLst>
          </p:cNvPr>
          <p:cNvSpPr/>
          <p:nvPr/>
        </p:nvSpPr>
        <p:spPr>
          <a:xfrm>
            <a:off x="838200" y="5047564"/>
            <a:ext cx="362857" cy="362857"/>
          </a:xfrm>
          <a:prstGeom prst="ellipse">
            <a:avLst/>
          </a:prstGeom>
          <a:solidFill>
            <a:srgbClr val="FEE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1534F-A18B-4FE5-94CC-9BF196122C67}"/>
              </a:ext>
            </a:extLst>
          </p:cNvPr>
          <p:cNvSpPr txBox="1"/>
          <p:nvPr/>
        </p:nvSpPr>
        <p:spPr>
          <a:xfrm>
            <a:off x="1288140" y="5044326"/>
            <a:ext cx="38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Explanation 2: __________________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8F2DBF-EB97-4018-A79F-787E34BDE33A}"/>
              </a:ext>
            </a:extLst>
          </p:cNvPr>
          <p:cNvSpPr/>
          <p:nvPr/>
        </p:nvSpPr>
        <p:spPr>
          <a:xfrm>
            <a:off x="7283519" y="1778533"/>
            <a:ext cx="829993" cy="74474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743FAA-1FB7-4250-8670-6E9ECADCBB3B}"/>
              </a:ext>
            </a:extLst>
          </p:cNvPr>
          <p:cNvSpPr/>
          <p:nvPr/>
        </p:nvSpPr>
        <p:spPr>
          <a:xfrm>
            <a:off x="8113171" y="3276158"/>
            <a:ext cx="829993" cy="74474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CAF257-4C8C-49DC-A940-4FE64E2E3B5C}"/>
              </a:ext>
            </a:extLst>
          </p:cNvPr>
          <p:cNvSpPr/>
          <p:nvPr/>
        </p:nvSpPr>
        <p:spPr>
          <a:xfrm>
            <a:off x="8784770" y="3452150"/>
            <a:ext cx="362857" cy="362857"/>
          </a:xfrm>
          <a:prstGeom prst="ellipse">
            <a:avLst/>
          </a:prstGeom>
          <a:solidFill>
            <a:srgbClr val="FEE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B847C-0B9E-49DC-B27E-7E538246823A}"/>
              </a:ext>
            </a:extLst>
          </p:cNvPr>
          <p:cNvSpPr/>
          <p:nvPr/>
        </p:nvSpPr>
        <p:spPr>
          <a:xfrm>
            <a:off x="7102091" y="1953957"/>
            <a:ext cx="362857" cy="362857"/>
          </a:xfrm>
          <a:prstGeom prst="ellipse">
            <a:avLst/>
          </a:prstGeom>
          <a:solidFill>
            <a:srgbClr val="FEE6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39778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F61F8-1CFC-45FD-B631-CB9CF16A7A2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1" t="3518" r="1170" b="8175"/>
          <a:stretch/>
        </p:blipFill>
        <p:spPr>
          <a:xfrm>
            <a:off x="586649" y="919507"/>
            <a:ext cx="9846365" cy="45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2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F61F8-1CFC-45FD-B631-CB9CF16A7A2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1" t="3518" r="1170" b="8175"/>
          <a:stretch/>
        </p:blipFill>
        <p:spPr>
          <a:xfrm>
            <a:off x="586649" y="919507"/>
            <a:ext cx="9846365" cy="4547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9C796-50B6-44D1-97C0-37B8F6A32F62}"/>
              </a:ext>
            </a:extLst>
          </p:cNvPr>
          <p:cNvSpPr/>
          <p:nvPr/>
        </p:nvSpPr>
        <p:spPr>
          <a:xfrm>
            <a:off x="1127275" y="1599509"/>
            <a:ext cx="6427304" cy="3458818"/>
          </a:xfrm>
          <a:prstGeom prst="rect">
            <a:avLst/>
          </a:prstGeom>
          <a:solidFill>
            <a:srgbClr val="FFC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B0D48-3E57-40F5-9974-A4494D968B31}"/>
              </a:ext>
            </a:extLst>
          </p:cNvPr>
          <p:cNvSpPr/>
          <p:nvPr/>
        </p:nvSpPr>
        <p:spPr>
          <a:xfrm>
            <a:off x="7759989" y="1599509"/>
            <a:ext cx="2366775" cy="345881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1C9268-50AF-4AA9-ABCF-3DF65322C2DE}"/>
              </a:ext>
            </a:extLst>
          </p:cNvPr>
          <p:cNvCxnSpPr>
            <a:cxnSpLocks/>
          </p:cNvCxnSpPr>
          <p:nvPr/>
        </p:nvCxnSpPr>
        <p:spPr>
          <a:xfrm>
            <a:off x="1127275" y="4301683"/>
            <a:ext cx="6427304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B7C360-A43A-4B16-A9DE-4BA12119DCE8}"/>
              </a:ext>
            </a:extLst>
          </p:cNvPr>
          <p:cNvCxnSpPr>
            <a:cxnSpLocks/>
          </p:cNvCxnSpPr>
          <p:nvPr/>
        </p:nvCxnSpPr>
        <p:spPr>
          <a:xfrm>
            <a:off x="7759988" y="4047848"/>
            <a:ext cx="122764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4624AB56-5CE5-44D8-A696-605158E210A2}"/>
              </a:ext>
            </a:extLst>
          </p:cNvPr>
          <p:cNvSpPr/>
          <p:nvPr/>
        </p:nvSpPr>
        <p:spPr>
          <a:xfrm>
            <a:off x="10332171" y="2991060"/>
            <a:ext cx="261684" cy="1222273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B4414970-D3E6-4E4D-BBFE-8284F4EFA39D}"/>
              </a:ext>
            </a:extLst>
          </p:cNvPr>
          <p:cNvSpPr txBox="1"/>
          <p:nvPr/>
        </p:nvSpPr>
        <p:spPr>
          <a:xfrm>
            <a:off x="10638421" y="3412898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210% </a:t>
            </a:r>
            <a:r>
              <a:rPr lang="en-US" sz="1600" dirty="0">
                <a:solidFill>
                  <a:srgbClr val="00B050"/>
                </a:solidFill>
                <a:sym typeface="Wingdings 3" panose="05040102010807070707" pitchFamily="18" charset="2"/>
              </a:rPr>
              <a:t>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3534E2-FA21-4090-9E24-F0AE5AA8B245}"/>
              </a:ext>
            </a:extLst>
          </p:cNvPr>
          <p:cNvSpPr/>
          <p:nvPr/>
        </p:nvSpPr>
        <p:spPr>
          <a:xfrm>
            <a:off x="1127275" y="5548217"/>
            <a:ext cx="6427304" cy="3902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Sporadic Sales due to festive discounts and cashbacks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913BD-93F8-48CB-B0E3-806B414B0302}"/>
              </a:ext>
            </a:extLst>
          </p:cNvPr>
          <p:cNvSpPr/>
          <p:nvPr/>
        </p:nvSpPr>
        <p:spPr>
          <a:xfrm>
            <a:off x="7759989" y="5548217"/>
            <a:ext cx="2366775" cy="3902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Discount withdrawn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B18141-74A7-4ADB-AC21-1EF4801597AC}"/>
              </a:ext>
            </a:extLst>
          </p:cNvPr>
          <p:cNvGrpSpPr/>
          <p:nvPr/>
        </p:nvGrpSpPr>
        <p:grpSpPr>
          <a:xfrm>
            <a:off x="2718164" y="2581069"/>
            <a:ext cx="1366552" cy="717742"/>
            <a:chOff x="2804015" y="2412505"/>
            <a:chExt cx="1366552" cy="717742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35AB58D2-5677-4E29-B053-08ED51887BE6}"/>
                </a:ext>
              </a:extLst>
            </p:cNvPr>
            <p:cNvSpPr txBox="1"/>
            <p:nvPr/>
          </p:nvSpPr>
          <p:spPr>
            <a:xfrm>
              <a:off x="2804015" y="2607027"/>
              <a:ext cx="410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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6A7B3613-3F41-459A-8CB5-D022C2C7708A}"/>
                </a:ext>
              </a:extLst>
            </p:cNvPr>
            <p:cNvSpPr txBox="1"/>
            <p:nvPr/>
          </p:nvSpPr>
          <p:spPr>
            <a:xfrm>
              <a:off x="2804015" y="2412505"/>
              <a:ext cx="1366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 Festive Sales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21D760-AD96-41CD-830F-4F8C50F37230}"/>
              </a:ext>
            </a:extLst>
          </p:cNvPr>
          <p:cNvGrpSpPr/>
          <p:nvPr/>
        </p:nvGrpSpPr>
        <p:grpSpPr>
          <a:xfrm>
            <a:off x="4719241" y="2171104"/>
            <a:ext cx="1366552" cy="717742"/>
            <a:chOff x="2804015" y="2412505"/>
            <a:chExt cx="1366552" cy="717742"/>
          </a:xfrm>
        </p:grpSpPr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8DA74DCE-5FD2-451F-9ED9-99299E569103}"/>
                </a:ext>
              </a:extLst>
            </p:cNvPr>
            <p:cNvSpPr txBox="1"/>
            <p:nvPr/>
          </p:nvSpPr>
          <p:spPr>
            <a:xfrm>
              <a:off x="2804015" y="2607027"/>
              <a:ext cx="410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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131DBEB7-6837-47A2-A8C0-CBB78060A8CC}"/>
                </a:ext>
              </a:extLst>
            </p:cNvPr>
            <p:cNvSpPr txBox="1"/>
            <p:nvPr/>
          </p:nvSpPr>
          <p:spPr>
            <a:xfrm>
              <a:off x="2804015" y="2412505"/>
              <a:ext cx="1366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 Festive Sales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A158F4-D914-4871-A40C-119042F4ECC1}"/>
              </a:ext>
            </a:extLst>
          </p:cNvPr>
          <p:cNvGrpSpPr/>
          <p:nvPr/>
        </p:nvGrpSpPr>
        <p:grpSpPr>
          <a:xfrm>
            <a:off x="1190770" y="2601341"/>
            <a:ext cx="1366552" cy="717742"/>
            <a:chOff x="2804015" y="2412505"/>
            <a:chExt cx="1366552" cy="717742"/>
          </a:xfrm>
        </p:grpSpPr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E9AF5F8-05BF-4910-9FD9-7C7C678ACE5B}"/>
                </a:ext>
              </a:extLst>
            </p:cNvPr>
            <p:cNvSpPr txBox="1"/>
            <p:nvPr/>
          </p:nvSpPr>
          <p:spPr>
            <a:xfrm>
              <a:off x="2804015" y="2607027"/>
              <a:ext cx="410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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FC6B5BE4-71BB-41D8-9107-5F197B86D72F}"/>
                </a:ext>
              </a:extLst>
            </p:cNvPr>
            <p:cNvSpPr txBox="1"/>
            <p:nvPr/>
          </p:nvSpPr>
          <p:spPr>
            <a:xfrm>
              <a:off x="2804015" y="2412505"/>
              <a:ext cx="1366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 Cashback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13EB6F-8898-4862-ADA2-15697AE4CAC9}"/>
              </a:ext>
            </a:extLst>
          </p:cNvPr>
          <p:cNvCxnSpPr>
            <a:cxnSpLocks/>
          </p:cNvCxnSpPr>
          <p:nvPr/>
        </p:nvCxnSpPr>
        <p:spPr>
          <a:xfrm>
            <a:off x="8987629" y="2991060"/>
            <a:ext cx="1139135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FD120-A581-40EC-9B49-8A0CF7D403AD}"/>
              </a:ext>
            </a:extLst>
          </p:cNvPr>
          <p:cNvCxnSpPr>
            <a:cxnSpLocks/>
          </p:cNvCxnSpPr>
          <p:nvPr/>
        </p:nvCxnSpPr>
        <p:spPr>
          <a:xfrm flipV="1">
            <a:off x="8872737" y="3168057"/>
            <a:ext cx="229783" cy="70279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935F4-43BC-4E7B-80C7-1D9622EFFC5B}"/>
              </a:ext>
            </a:extLst>
          </p:cNvPr>
          <p:cNvGrpSpPr/>
          <p:nvPr/>
        </p:nvGrpSpPr>
        <p:grpSpPr>
          <a:xfrm>
            <a:off x="7707704" y="1453209"/>
            <a:ext cx="2020987" cy="523220"/>
            <a:chOff x="7793554" y="1284645"/>
            <a:chExt cx="2020987" cy="523220"/>
          </a:xfrm>
        </p:grpSpPr>
        <p:sp>
          <p:nvSpPr>
            <p:cNvPr id="21" name="TextBox 36">
              <a:extLst>
                <a:ext uri="{FF2B5EF4-FFF2-40B4-BE49-F238E27FC236}">
                  <a16:creationId xmlns:a16="http://schemas.microsoft.com/office/drawing/2014/main" id="{22D05D63-F7ED-4D85-91F0-B703A6EE9BC7}"/>
                </a:ext>
              </a:extLst>
            </p:cNvPr>
            <p:cNvSpPr txBox="1"/>
            <p:nvPr/>
          </p:nvSpPr>
          <p:spPr>
            <a:xfrm>
              <a:off x="9404353" y="1284645"/>
              <a:ext cx="410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C00000"/>
                  </a:solidFill>
                  <a:sym typeface="Wingdings" panose="05000000000000000000" pitchFamily="2" charset="2"/>
                </a:rPr>
                <a:t>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5651FB8B-B8FB-45B3-B1F0-6CBAB39526A9}"/>
                </a:ext>
              </a:extLst>
            </p:cNvPr>
            <p:cNvSpPr txBox="1"/>
            <p:nvPr/>
          </p:nvSpPr>
          <p:spPr>
            <a:xfrm>
              <a:off x="7793554" y="1405651"/>
              <a:ext cx="20179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C00000"/>
                  </a:solidFill>
                  <a:sym typeface="Wingdings" panose="05000000000000000000" pitchFamily="2" charset="2"/>
                </a:rPr>
                <a:t> Highest Sales till-date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A310282-B560-4EEE-87D2-62C06208F6E6}"/>
              </a:ext>
            </a:extLst>
          </p:cNvPr>
          <p:cNvSpPr/>
          <p:nvPr/>
        </p:nvSpPr>
        <p:spPr>
          <a:xfrm>
            <a:off x="7456896" y="4535107"/>
            <a:ext cx="41069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rgbClr val="C00000"/>
                </a:solidFill>
                <a:sym typeface="Wingdings 3" panose="05040102010807070707" pitchFamily="18" charset="2"/>
              </a:rPr>
              <a:t>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746A-9BD9-4273-B344-130A02FA2AC2}"/>
              </a:ext>
            </a:extLst>
          </p:cNvPr>
          <p:cNvSpPr/>
          <p:nvPr/>
        </p:nvSpPr>
        <p:spPr>
          <a:xfrm>
            <a:off x="7163463" y="4927628"/>
            <a:ext cx="108325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sym typeface="Wingdings 3" panose="05040102010807070707" pitchFamily="18" charset="2"/>
              </a:rPr>
              <a:t>CRM Go-LIVE</a:t>
            </a: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0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6113B-1B82-4204-AA72-8A3F89F4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1485"/>
            <a:ext cx="6095035" cy="479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70C2B-0C32-4259-A44C-4854D44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Number Pointer for Process Flow diagrams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D557-3EE9-484A-931E-2691BC9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91DC1-C257-40F7-9A69-312DEAA6D76D}"/>
              </a:ext>
            </a:extLst>
          </p:cNvPr>
          <p:cNvSpPr txBox="1"/>
          <p:nvPr/>
        </p:nvSpPr>
        <p:spPr>
          <a:xfrm>
            <a:off x="955120" y="5943616"/>
            <a:ext cx="1182375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McKinsey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2EEDF-C2CA-406D-B84D-D623D8F8D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06" y="4371777"/>
            <a:ext cx="4409994" cy="161287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E344A-7F9E-8A17-591A-E6C5EE008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8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2453-3F1D-4F98-A69E-7C1C7F3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2B02-56D6-468B-83FF-A9D22C51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3D1CA-7179-456B-99D3-7F0101719A10}"/>
              </a:ext>
            </a:extLst>
          </p:cNvPr>
          <p:cNvSpPr txBox="1"/>
          <p:nvPr/>
        </p:nvSpPr>
        <p:spPr>
          <a:xfrm>
            <a:off x="838200" y="6039675"/>
            <a:ext cx="4649734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McKinsey report - MGI India </a:t>
            </a:r>
            <a:r>
              <a:rPr lang="en-US" sz="1200" dirty="0" err="1">
                <a:latin typeface="Aptos" panose="020B0004020202020204" pitchFamily="34" charset="0"/>
              </a:rPr>
              <a:t>parity_Full</a:t>
            </a:r>
            <a:r>
              <a:rPr lang="en-US" sz="1200" dirty="0">
                <a:latin typeface="Aptos" panose="020B0004020202020204" pitchFamily="34" charset="0"/>
              </a:rPr>
              <a:t> </a:t>
            </a:r>
            <a:r>
              <a:rPr lang="en-US" sz="1200" dirty="0" err="1">
                <a:latin typeface="Aptos" panose="020B0004020202020204" pitchFamily="34" charset="0"/>
              </a:rPr>
              <a:t>report_November</a:t>
            </a:r>
            <a:r>
              <a:rPr lang="en-US" sz="1200" dirty="0">
                <a:latin typeface="Aptos" panose="020B0004020202020204" pitchFamily="34" charset="0"/>
              </a:rPr>
              <a:t> 2015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8A270A-B967-4551-AE15-5A1780A6C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5119"/>
            <a:ext cx="4004612" cy="456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891A8-A7BB-4EEB-B58E-18303E6F4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30" y="1640068"/>
            <a:ext cx="4114800" cy="40728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030F38-532D-4F5B-A114-AB89FB5EA3D1}"/>
              </a:ext>
            </a:extLst>
          </p:cNvPr>
          <p:cNvSpPr txBox="1"/>
          <p:nvPr/>
        </p:nvSpPr>
        <p:spPr>
          <a:xfrm>
            <a:off x="7177586" y="6039675"/>
            <a:ext cx="1669431" cy="19723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dirty="0">
                <a:latin typeface="Aptos" panose="020B0004020202020204" pitchFamily="34" charset="0"/>
              </a:rPr>
              <a:t>Source: Bain &amp; Co. report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53B626-17F6-4FC6-AD3B-A99E867FC1C3}"/>
              </a:ext>
            </a:extLst>
          </p:cNvPr>
          <p:cNvCxnSpPr>
            <a:cxnSpLocks/>
          </p:cNvCxnSpPr>
          <p:nvPr/>
        </p:nvCxnSpPr>
        <p:spPr>
          <a:xfrm flipH="1">
            <a:off x="10708591" y="3676473"/>
            <a:ext cx="478301" cy="309489"/>
          </a:xfrm>
          <a:prstGeom prst="straightConnector1">
            <a:avLst/>
          </a:prstGeom>
          <a:ln w="76200">
            <a:solidFill>
              <a:srgbClr val="CC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657D7B-8B71-4113-A3DA-F43590952755}"/>
              </a:ext>
            </a:extLst>
          </p:cNvPr>
          <p:cNvCxnSpPr>
            <a:cxnSpLocks/>
          </p:cNvCxnSpPr>
          <p:nvPr/>
        </p:nvCxnSpPr>
        <p:spPr>
          <a:xfrm flipH="1">
            <a:off x="4842812" y="3521729"/>
            <a:ext cx="478301" cy="309489"/>
          </a:xfrm>
          <a:prstGeom prst="straightConnector1">
            <a:avLst/>
          </a:prstGeom>
          <a:ln w="76200">
            <a:solidFill>
              <a:srgbClr val="CC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10B9E-3D3A-4B40-8360-D40228F4E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8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270B-3289-4211-B888-A17F538A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83"/>
          <a:stretch/>
        </p:blipFill>
        <p:spPr>
          <a:xfrm>
            <a:off x="609601" y="1061790"/>
            <a:ext cx="6418182" cy="5074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02453-3F1D-4F98-A69E-7C1C7F3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&amp; Semi-Transparent Highlighter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C2B02-56D6-468B-83FF-A9D22C51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686ED3-3CCE-43B2-8F24-E8D834662ABF}"/>
              </a:ext>
            </a:extLst>
          </p:cNvPr>
          <p:cNvCxnSpPr>
            <a:cxnSpLocks/>
          </p:cNvCxnSpPr>
          <p:nvPr/>
        </p:nvCxnSpPr>
        <p:spPr>
          <a:xfrm flipH="1">
            <a:off x="4604625" y="1745088"/>
            <a:ext cx="478301" cy="3094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57E1-C5F5-E751-F57D-63EDDBB1F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(c) Yoda Learning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1438-FE9E-477D-93DF-FEF213D4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Clustering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6F473-53D4-4923-AE3C-F140753C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964A-91AC-4440-9B5B-183959FD43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FDDB1-7D5F-C950-39C2-4ED6D1CC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163193"/>
            <a:ext cx="4145279" cy="4686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F4675-4868-6B4C-C7D6-F66A0C86A489}"/>
              </a:ext>
            </a:extLst>
          </p:cNvPr>
          <p:cNvSpPr txBox="1"/>
          <p:nvPr/>
        </p:nvSpPr>
        <p:spPr>
          <a:xfrm>
            <a:off x="508000" y="5909669"/>
            <a:ext cx="1992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Image Source: The Economist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9DE37-C227-ADCB-C793-4FA29A8897A3}"/>
              </a:ext>
            </a:extLst>
          </p:cNvPr>
          <p:cNvSpPr txBox="1"/>
          <p:nvPr/>
        </p:nvSpPr>
        <p:spPr>
          <a:xfrm>
            <a:off x="8408134" y="5909669"/>
            <a:ext cx="3174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Disclaimer: This is for educational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418352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2609</Words>
  <Application>Microsoft Office PowerPoint</Application>
  <PresentationFormat>Widescreen</PresentationFormat>
  <Paragraphs>866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Wingdings</vt:lpstr>
      <vt:lpstr>Calibri Light</vt:lpstr>
      <vt:lpstr>Wingdings 3</vt:lpstr>
      <vt:lpstr>Arial</vt:lpstr>
      <vt:lpstr>Calibri</vt:lpstr>
      <vt:lpstr>Office Theme</vt:lpstr>
      <vt:lpstr>7+1 Visual Storytelling Strategies</vt:lpstr>
      <vt:lpstr>8 Storytelling Strategies *</vt:lpstr>
      <vt:lpstr>Before</vt:lpstr>
      <vt:lpstr>After = Number Pointers + Highlighter + Key Takeaways</vt:lpstr>
      <vt:lpstr>Number Pointers + Highlighter</vt:lpstr>
      <vt:lpstr>Number Pointer for Process Flow diagrams</vt:lpstr>
      <vt:lpstr>Clustering</vt:lpstr>
      <vt:lpstr>Clustering &amp; Semi-Transparent Highlighter</vt:lpstr>
      <vt:lpstr>Clustering</vt:lpstr>
      <vt:lpstr>Semi-Transparent Highlighter</vt:lpstr>
      <vt:lpstr>Semi-Transparent Highlighter</vt:lpstr>
      <vt:lpstr>Semi-Transparent Highlighter</vt:lpstr>
      <vt:lpstr>Semi-Transparent Highlighter on a Calendar</vt:lpstr>
      <vt:lpstr>Callouts</vt:lpstr>
      <vt:lpstr>Callouts &amp; Highlighters</vt:lpstr>
      <vt:lpstr>Which Visual Storytelling Strategies have been used?</vt:lpstr>
      <vt:lpstr>Symbols: Comparing differences (law, solutions)</vt:lpstr>
      <vt:lpstr>Symbols NEED a table cell or a text box or a shape </vt:lpstr>
      <vt:lpstr>Stitching them all together into - Key Takeaways &amp; Narratives </vt:lpstr>
      <vt:lpstr>Key Takeaways &amp; Narratives – Inference, Context, Comparisons &amp; Precedents</vt:lpstr>
      <vt:lpstr>[Narrative] Comparisons = powerful narratives. It sets the context.</vt:lpstr>
      <vt:lpstr>[Narrative] Comparisons = powerful narratives. It sets the context.</vt:lpstr>
      <vt:lpstr>What’s the narrative?</vt:lpstr>
      <vt:lpstr>What’s the narrative? (…cont’d)</vt:lpstr>
      <vt:lpstr>[Narrative] What-If analysis is another form of Comparison</vt:lpstr>
      <vt:lpstr>End</vt:lpstr>
      <vt:lpstr>Annexure – for Self-reference</vt:lpstr>
      <vt:lpstr>Refer EY app store (www.think-cell.com)</vt:lpstr>
      <vt:lpstr>Use Cases of Think-Cell Add-in</vt:lpstr>
      <vt:lpstr>PowerPoint Presentation</vt:lpstr>
      <vt:lpstr>PowerPoint Presentation</vt:lpstr>
      <vt:lpstr>Table 1 (Before)</vt:lpstr>
      <vt:lpstr>Table 2 (After)</vt:lpstr>
      <vt:lpstr>Table 3 (After)</vt:lpstr>
      <vt:lpstr>Table 4 (After) – with de-highlighter</vt:lpstr>
      <vt:lpstr>Table 4 (After) – without de-highlighter</vt:lpstr>
      <vt:lpstr>Highlighter</vt:lpstr>
      <vt:lpstr>Highlighter-effect (Banded Row)</vt:lpstr>
      <vt:lpstr>Practice Area</vt:lpstr>
      <vt:lpstr>How will you make this visually easy to read?</vt:lpstr>
      <vt:lpstr>How will you make this visually easy to read?</vt:lpstr>
      <vt:lpstr>How will you de-clutter the Table from repetitive names?</vt:lpstr>
      <vt:lpstr>… by using Legends</vt:lpstr>
      <vt:lpstr>More examples of symbols</vt:lpstr>
      <vt:lpstr>Highlighter: Narrowing down choices to a single recommendation</vt:lpstr>
      <vt:lpstr>De-Highlighter: Striking-off some options / irrelevant data</vt:lpstr>
      <vt:lpstr>How do you make this easy to read for the decision makers?</vt:lpstr>
      <vt:lpstr>… by using Clustering based on % of Total</vt:lpstr>
      <vt:lpstr>… by using Clustering based on Category</vt:lpstr>
      <vt:lpstr>How do you control the flow of reading AND make a Table look less text heavy?</vt:lpstr>
      <vt:lpstr>… using No. Pointers</vt:lpstr>
      <vt:lpstr>.. or using BOTH No. Pointers + Highlighter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Pugalia</dc:creator>
  <cp:lastModifiedBy>R Pugalia</cp:lastModifiedBy>
  <cp:revision>117</cp:revision>
  <dcterms:created xsi:type="dcterms:W3CDTF">2021-09-04T05:25:17Z</dcterms:created>
  <dcterms:modified xsi:type="dcterms:W3CDTF">2024-12-12T01:18:57Z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2023-08-24T18:40:59Z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cc0ec617-c004-44b1-a39e-9743b0894221</vt:lpwstr>
  </property>
  <property fmtid="{D5CDD505-2E9C-101B-9397-08002B2CF9AE}" pid="7" name="MSIP_Label_defa4170-0d19-0005-0004-bc88714345d2_ActionId">
    <vt:lpwstr>e3c696fd-3337-45c2-a5ad-0d246f07d313</vt:lpwstr>
  </property>
  <property fmtid="{D5CDD505-2E9C-101B-9397-08002B2CF9AE}" pid="8" name="MSIP_Label_defa4170-0d19-0005-0004-bc88714345d2_ContentBits">
    <vt:lpwstr>0</vt:lpwstr>
  </property>
</Properties>
</file>